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307" r:id="rId3"/>
    <p:sldId id="319" r:id="rId4"/>
    <p:sldId id="326" r:id="rId5"/>
    <p:sldId id="333" r:id="rId6"/>
    <p:sldId id="323" r:id="rId7"/>
    <p:sldId id="325" r:id="rId8"/>
    <p:sldId id="327" r:id="rId9"/>
    <p:sldId id="328" r:id="rId10"/>
    <p:sldId id="330" r:id="rId11"/>
    <p:sldId id="329" r:id="rId12"/>
    <p:sldId id="331" r:id="rId13"/>
    <p:sldId id="33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65D4C2-D381-CC93-183B-21C63339AA97}" name="Zinke, Christine" initials="ZC" userId="Zinke, Christin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608"/>
    <a:srgbClr val="FBBA00"/>
    <a:srgbClr val="CF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75566" autoAdjust="0"/>
  </p:normalViewPr>
  <p:slideViewPr>
    <p:cSldViewPr showGuides="1">
      <p:cViewPr varScale="1">
        <p:scale>
          <a:sx n="86" d="100"/>
          <a:sy n="86" d="100"/>
        </p:scale>
        <p:origin x="19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16F592-330D-E4BB-FDDF-171DD6A9B3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13C85-3CBE-5009-EED9-9E398A0FCB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EC770-B270-4FA3-A433-55FEB3CBB58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E23C1-5814-086D-CC9B-869812BF8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AE1BF-38A4-A3E8-2474-40540BC369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E7D31-7AD5-4041-BCE4-15CC7B6BB8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74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A037B-BD31-4F8E-87AB-B057C2514C8C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7E617-AB24-4D36-AF02-7C02098EE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0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00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Paarkochen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Aber hier: nicht nur Privatp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ersonen zuhause, sondern Professionen in Organisationen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231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Paarkochen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Aber hier: nicht nur </a:t>
            </a:r>
            <a:r>
              <a:rPr lang="de-DE" dirty="0" err="1"/>
              <a:t>privatp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ersonen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zuhause, sondern Professionen in Organisationen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4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Zzgl. Peers, </a:t>
            </a:r>
            <a:r>
              <a:rPr lang="de-DE" dirty="0" err="1"/>
              <a:t>medien</a:t>
            </a:r>
            <a:r>
              <a:rPr lang="de-DE" dirty="0"/>
              <a:t>, Sozialraum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93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409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sz="1200" dirty="0"/>
              <a:t>Geld und Verwaltungsmacht untergraben die Verständigungsorientierung</a:t>
            </a:r>
          </a:p>
          <a:p>
            <a:pPr algn="l"/>
            <a:r>
              <a:rPr lang="de-DE" sz="1200" dirty="0"/>
              <a:t>Letztendlich unterhöhlen sie die kommunikativen Grundlagen demokratischer Lebensformen</a:t>
            </a:r>
          </a:p>
          <a:p>
            <a:pPr algn="l"/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99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sz="1200" dirty="0"/>
              <a:t>Daraus erwachsen Chancen für eine demokratische Identitätsbildung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227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 darf auch begründet nicht kooperieren.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139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 darf auch begründet nicht kooperieren.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7E617-AB24-4D36-AF02-7C02098EE80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00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B2FA80CF-BA29-4CF5-9D84-1D31526E1215}"/>
              </a:ext>
            </a:extLst>
          </p:cNvPr>
          <p:cNvSpPr/>
          <p:nvPr/>
        </p:nvSpPr>
        <p:spPr>
          <a:xfrm>
            <a:off x="1143" y="1799970"/>
            <a:ext cx="6205981" cy="5058029"/>
          </a:xfrm>
          <a:custGeom>
            <a:avLst/>
            <a:gdLst>
              <a:gd name="connsiteX0" fmla="*/ 0 w 6205981"/>
              <a:gd name="connsiteY0" fmla="*/ 0 h 5058029"/>
              <a:gd name="connsiteX1" fmla="*/ 0 w 6205981"/>
              <a:gd name="connsiteY1" fmla="*/ 5058029 h 5058029"/>
              <a:gd name="connsiteX2" fmla="*/ 4364990 w 6205981"/>
              <a:gd name="connsiteY2" fmla="*/ 5058029 h 5058029"/>
              <a:gd name="connsiteX3" fmla="*/ 6205982 w 6205981"/>
              <a:gd name="connsiteY3" fmla="*/ 0 h 5058029"/>
              <a:gd name="connsiteX4" fmla="*/ 0 w 6205981"/>
              <a:gd name="connsiteY4" fmla="*/ 0 h 50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981" h="5058029">
                <a:moveTo>
                  <a:pt x="0" y="0"/>
                </a:moveTo>
                <a:lnTo>
                  <a:pt x="0" y="5058029"/>
                </a:lnTo>
                <a:lnTo>
                  <a:pt x="4364990" y="5058029"/>
                </a:lnTo>
                <a:lnTo>
                  <a:pt x="6205982" y="0"/>
                </a:lnTo>
                <a:lnTo>
                  <a:pt x="0" y="0"/>
                </a:lnTo>
                <a:close/>
              </a:path>
            </a:pathLst>
          </a:custGeom>
          <a:solidFill>
            <a:srgbClr val="EC6608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9AEF6772-FBE0-43F3-83D5-B7854CAEF2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40810" y="1796935"/>
            <a:ext cx="7751190" cy="5061064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7 h 10006"/>
              <a:gd name="connsiteX1" fmla="*/ 2388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6">
                <a:moveTo>
                  <a:pt x="0" y="9997"/>
                </a:moveTo>
                <a:lnTo>
                  <a:pt x="2388" y="0"/>
                </a:lnTo>
                <a:lnTo>
                  <a:pt x="10000" y="6"/>
                </a:lnTo>
                <a:lnTo>
                  <a:pt x="10000" y="10006"/>
                </a:lnTo>
                <a:lnTo>
                  <a:pt x="0" y="10006"/>
                </a:lnTo>
                <a:lnTo>
                  <a:pt x="0" y="9997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4814048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4176464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5661248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BC0832D7-3018-45FE-844D-E99FF28EA541}" type="datetime4">
              <a:rPr lang="de-DE" smtClean="0"/>
              <a:t>26. April 2023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373216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tx1"/>
                </a:solidFill>
              </a:rPr>
              <a:t>www.uni-siegen.de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1BC8DFC-328E-4592-A493-9FE55FA829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sp>
        <p:nvSpPr>
          <p:cNvPr id="7" name="Parallelogramm 6">
            <a:extLst>
              <a:ext uri="{FF2B5EF4-FFF2-40B4-BE49-F238E27FC236}">
                <a16:creationId xmlns:a16="http://schemas.microsoft.com/office/drawing/2014/main" id="{1A6939B3-CCF2-4414-BC75-53A7CB74BA33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6C6EF21-0730-B04A-8769-E9B5EBEB7A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410981"/>
            <a:ext cx="1922245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01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ayout 3">
    <p:bg>
      <p:bgPr>
        <a:solidFill>
          <a:srgbClr val="FBB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7">
            <a:extLst>
              <a:ext uri="{FF2B5EF4-FFF2-40B4-BE49-F238E27FC236}">
                <a16:creationId xmlns:a16="http://schemas.microsoft.com/office/drawing/2014/main" id="{78B85CFC-87BC-4EE9-A46A-E0002291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8760"/>
            <a:ext cx="6838718" cy="2592000"/>
          </a:xfrm>
          <a:custGeom>
            <a:avLst/>
            <a:gdLst>
              <a:gd name="connsiteX0" fmla="*/ 0 w 6838718"/>
              <a:gd name="connsiteY0" fmla="*/ 0 h 2592000"/>
              <a:gd name="connsiteX1" fmla="*/ 6838718 w 6838718"/>
              <a:gd name="connsiteY1" fmla="*/ 0 h 2592000"/>
              <a:gd name="connsiteX2" fmla="*/ 5895623 w 6838718"/>
              <a:gd name="connsiteY2" fmla="*/ 2592000 h 2592000"/>
              <a:gd name="connsiteX3" fmla="*/ 0 w 6838718"/>
              <a:gd name="connsiteY3" fmla="*/ 2592000 h 25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718" h="2592000">
                <a:moveTo>
                  <a:pt x="0" y="0"/>
                </a:moveTo>
                <a:lnTo>
                  <a:pt x="6838718" y="0"/>
                </a:lnTo>
                <a:lnTo>
                  <a:pt x="5895623" y="2592000"/>
                </a:lnTo>
                <a:lnTo>
                  <a:pt x="0" y="2592000"/>
                </a:lnTo>
                <a:close/>
              </a:path>
            </a:pathLst>
          </a:custGeom>
          <a:solidFill>
            <a:srgbClr val="EC6608"/>
          </a:solidFill>
        </p:spPr>
        <p:txBody>
          <a:bodyPr wrap="square" lIns="547200" tIns="324000" rIns="648000" bIns="0" anchor="t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9255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39C1ECA-6431-40F3-B8C1-71E5F8949E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78B85CFC-87BC-4EE9-A46A-E0002291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8760"/>
            <a:ext cx="6838718" cy="2592000"/>
          </a:xfrm>
          <a:custGeom>
            <a:avLst/>
            <a:gdLst>
              <a:gd name="connsiteX0" fmla="*/ 0 w 6838718"/>
              <a:gd name="connsiteY0" fmla="*/ 0 h 2592000"/>
              <a:gd name="connsiteX1" fmla="*/ 6838718 w 6838718"/>
              <a:gd name="connsiteY1" fmla="*/ 0 h 2592000"/>
              <a:gd name="connsiteX2" fmla="*/ 5895623 w 6838718"/>
              <a:gd name="connsiteY2" fmla="*/ 2592000 h 2592000"/>
              <a:gd name="connsiteX3" fmla="*/ 0 w 6838718"/>
              <a:gd name="connsiteY3" fmla="*/ 2592000 h 25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718" h="2592000">
                <a:moveTo>
                  <a:pt x="0" y="0"/>
                </a:moveTo>
                <a:lnTo>
                  <a:pt x="6838718" y="0"/>
                </a:lnTo>
                <a:lnTo>
                  <a:pt x="5895623" y="2592000"/>
                </a:lnTo>
                <a:lnTo>
                  <a:pt x="0" y="2592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547200" tIns="324000" rIns="648000" bIns="0" anchor="t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0785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3E398D-CAE1-4AC5-A789-FF2CE97C3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84" y="1700808"/>
            <a:ext cx="5328000" cy="44640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B55922-D5F9-431B-B7B4-5D81B0B8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608" y="1700808"/>
            <a:ext cx="5328000" cy="4464000"/>
          </a:xfrm>
        </p:spPr>
        <p:txBody>
          <a:bodyPr/>
          <a:lstStyle/>
          <a:p>
            <a:pPr lvl="0"/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40AA0BFF-7BA6-4EBB-92CF-30DC602DF2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002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B55922-D5F9-431B-B7B4-5D81B0B8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024" y="1701304"/>
            <a:ext cx="5328000" cy="44640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Bildungslandschaften in Campus-Form </a:t>
            </a:r>
          </a:p>
          <a:p>
            <a:r>
              <a:rPr lang="de-DE" dirty="0"/>
              <a:t>aus schulischer Perspektive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87A5EAE3-80BA-4A43-A401-4A651BF066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1384" y="1845304"/>
            <a:ext cx="5328000" cy="432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E1AD9D60-E146-4AF1-943E-E3D2CA018C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1375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447AD8CB-006B-438B-AD4F-EE90B20E5DCA}"/>
              </a:ext>
            </a:extLst>
          </p:cNvPr>
          <p:cNvSpPr/>
          <p:nvPr/>
        </p:nvSpPr>
        <p:spPr>
          <a:xfrm>
            <a:off x="4826761" y="1799970"/>
            <a:ext cx="7367523" cy="3630675"/>
          </a:xfrm>
          <a:custGeom>
            <a:avLst/>
            <a:gdLst>
              <a:gd name="connsiteX0" fmla="*/ 7367524 w 7367523"/>
              <a:gd name="connsiteY0" fmla="*/ 0 h 3630675"/>
              <a:gd name="connsiteX1" fmla="*/ 1321435 w 7367523"/>
              <a:gd name="connsiteY1" fmla="*/ 0 h 3630675"/>
              <a:gd name="connsiteX2" fmla="*/ 0 w 7367523"/>
              <a:gd name="connsiteY2" fmla="*/ 3630676 h 3630675"/>
              <a:gd name="connsiteX3" fmla="*/ 7367524 w 7367523"/>
              <a:gd name="connsiteY3" fmla="*/ 3630676 h 3630675"/>
              <a:gd name="connsiteX4" fmla="*/ 7367524 w 7367523"/>
              <a:gd name="connsiteY4" fmla="*/ 0 h 363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523" h="3630675">
                <a:moveTo>
                  <a:pt x="7367524" y="0"/>
                </a:moveTo>
                <a:lnTo>
                  <a:pt x="1321435" y="0"/>
                </a:lnTo>
                <a:lnTo>
                  <a:pt x="0" y="3630676"/>
                </a:lnTo>
                <a:lnTo>
                  <a:pt x="7367524" y="3630676"/>
                </a:lnTo>
                <a:lnTo>
                  <a:pt x="7367524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B55922-D5F9-431B-B7B4-5D81B0B8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024" y="2060848"/>
            <a:ext cx="5472608" cy="2952000"/>
          </a:xfrm>
        </p:spPr>
        <p:txBody>
          <a:bodyPr tIns="36000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87A5EAE3-80BA-4A43-A401-4A651BF066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2492896"/>
            <a:ext cx="5814000" cy="3674789"/>
          </a:xfrm>
          <a:custGeom>
            <a:avLst/>
            <a:gdLst>
              <a:gd name="connsiteX0" fmla="*/ 0 w 5814000"/>
              <a:gd name="connsiteY0" fmla="*/ 0 h 3672408"/>
              <a:gd name="connsiteX1" fmla="*/ 5814000 w 5814000"/>
              <a:gd name="connsiteY1" fmla="*/ 0 h 3672408"/>
              <a:gd name="connsiteX2" fmla="*/ 5814000 w 5814000"/>
              <a:gd name="connsiteY2" fmla="*/ 3672408 h 3672408"/>
              <a:gd name="connsiteX3" fmla="*/ 0 w 5814000"/>
              <a:gd name="connsiteY3" fmla="*/ 3672408 h 3672408"/>
              <a:gd name="connsiteX4" fmla="*/ 0 w 5814000"/>
              <a:gd name="connsiteY4" fmla="*/ 0 h 3672408"/>
              <a:gd name="connsiteX0" fmla="*/ 0 w 5814000"/>
              <a:gd name="connsiteY0" fmla="*/ 0 h 3674789"/>
              <a:gd name="connsiteX1" fmla="*/ 5814000 w 5814000"/>
              <a:gd name="connsiteY1" fmla="*/ 0 h 3674789"/>
              <a:gd name="connsiteX2" fmla="*/ 4478118 w 5814000"/>
              <a:gd name="connsiteY2" fmla="*/ 3674789 h 3674789"/>
              <a:gd name="connsiteX3" fmla="*/ 0 w 5814000"/>
              <a:gd name="connsiteY3" fmla="*/ 3672408 h 3674789"/>
              <a:gd name="connsiteX4" fmla="*/ 0 w 5814000"/>
              <a:gd name="connsiteY4" fmla="*/ 0 h 367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4000" h="3674789">
                <a:moveTo>
                  <a:pt x="0" y="0"/>
                </a:moveTo>
                <a:lnTo>
                  <a:pt x="5814000" y="0"/>
                </a:lnTo>
                <a:lnTo>
                  <a:pt x="4478118" y="3674789"/>
                </a:lnTo>
                <a:lnTo>
                  <a:pt x="0" y="3672408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F6C857E-3BBE-48A1-8BED-BC86D07DF6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801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9181-A5FC-47F3-87A1-2CDDE509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7D0E5D-BC05-4255-A6DC-D38E3CC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D7-5B83-4655-B44E-D6DFCC46D913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BFB0-EAB5-4825-9B89-36EBE409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8D0496-54A8-4E07-AD63-9FB99172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platzhalter 8">
            <a:extLst>
              <a:ext uri="{FF2B5EF4-FFF2-40B4-BE49-F238E27FC236}">
                <a16:creationId xmlns:a16="http://schemas.microsoft.com/office/drawing/2014/main" id="{9ED68778-EEF0-4B49-8433-6EFAD2B01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8" name="Tabellenplatzhalter 7">
            <a:extLst>
              <a:ext uri="{FF2B5EF4-FFF2-40B4-BE49-F238E27FC236}">
                <a16:creationId xmlns:a16="http://schemas.microsoft.com/office/drawing/2014/main" id="{C787DF9F-332B-40EC-8938-20CD5D6CC678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50864" y="1845304"/>
            <a:ext cx="7200728" cy="4320000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5DB1B6B-04EF-4FE2-90D3-7B2694C2F4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84232" y="1701254"/>
            <a:ext cx="3455318" cy="446405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70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C7EA7-5CC8-4E10-B557-D6243924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15681-8B15-444E-8FBD-5D48B144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7B40-3C74-480B-90C9-9BBE76BDA837}" type="datetime4">
              <a:rPr lang="de-DE" smtClean="0"/>
              <a:t>26. April 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74EA10-3C2E-45A0-9051-AEEA7F65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0D9340-224D-48C1-91F4-2FAD2D10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794E4CB5-FE76-4B28-B61A-0B51A456F4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1384" y="1845144"/>
            <a:ext cx="3457575" cy="288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C96DA24-BA5A-4BBB-A3E9-860FE7CDF8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4797152"/>
            <a:ext cx="3457575" cy="1368698"/>
          </a:xfrm>
        </p:spPr>
        <p:txBody>
          <a:bodyPr/>
          <a:lstStyle>
            <a:lvl1pPr>
              <a:spcAft>
                <a:spcPts val="0"/>
              </a:spcAft>
              <a:defRPr sz="1400" b="0" baseline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baseline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2005145F-E6CA-47C2-9BA3-50E2668194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6617" y="1845144"/>
            <a:ext cx="3457575" cy="288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F76ED23B-F010-46FB-AD85-31ADB2C526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67808" y="4797152"/>
            <a:ext cx="3457575" cy="1368698"/>
          </a:xfrm>
        </p:spPr>
        <p:txBody>
          <a:bodyPr/>
          <a:lstStyle>
            <a:lvl1pPr>
              <a:spcAft>
                <a:spcPts val="0"/>
              </a:spcAft>
              <a:defRPr sz="14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4" name="Bildplatzhalter 8">
            <a:extLst>
              <a:ext uri="{FF2B5EF4-FFF2-40B4-BE49-F238E27FC236}">
                <a16:creationId xmlns:a16="http://schemas.microsoft.com/office/drawing/2014/main" id="{7E7DAADB-8B93-4B4F-92C9-AC96F1606FF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83041" y="1845144"/>
            <a:ext cx="3457575" cy="288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DAB5E26-C44F-4E26-89AD-2F68503BFD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84232" y="4797152"/>
            <a:ext cx="3457575" cy="1368698"/>
          </a:xfrm>
        </p:spPr>
        <p:txBody>
          <a:bodyPr/>
          <a:lstStyle>
            <a:lvl1pPr>
              <a:spcAft>
                <a:spcPts val="0"/>
              </a:spcAft>
              <a:defRPr sz="14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090B132F-ACFE-4A4F-8E7B-DE3C6D0B16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203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Hervorhe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C7EA7-5CC8-4E10-B557-D6243924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15681-8B15-444E-8FBD-5D48B144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7B40-3C74-480B-90C9-9BBE76BDA837}" type="datetime4">
              <a:rPr lang="de-DE" smtClean="0"/>
              <a:t>26. April 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74EA10-3C2E-45A0-9051-AEEA7F65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0D9340-224D-48C1-91F4-2FAD2D10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Bildplatzhalter 8">
            <a:extLst>
              <a:ext uri="{FF2B5EF4-FFF2-40B4-BE49-F238E27FC236}">
                <a16:creationId xmlns:a16="http://schemas.microsoft.com/office/drawing/2014/main" id="{6EFA4D61-CAE8-4F96-BF4F-CB8DBD049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1384" y="1845088"/>
            <a:ext cx="3457575" cy="2304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D3314FD7-7CD2-4F2C-B46C-9B43ED9AE9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4221088"/>
            <a:ext cx="3457575" cy="1944000"/>
          </a:xfrm>
          <a:solidFill>
            <a:schemeClr val="bg2"/>
          </a:solidFill>
        </p:spPr>
        <p:txBody>
          <a:bodyPr lIns="169200" tIns="108000" rIns="162000" bIns="72000"/>
          <a:lstStyle>
            <a:lvl1pPr>
              <a:defRPr lang="de-DE" sz="1400" b="1" dirty="0"/>
            </a:lvl1pPr>
            <a:lvl2pPr>
              <a:defRPr lang="de-DE" sz="1400" b="0" dirty="0">
                <a:solidFill>
                  <a:schemeClr val="tx1"/>
                </a:solidFill>
              </a:defRPr>
            </a:lvl2pPr>
            <a:lvl3pPr>
              <a:defRPr lang="de-DE" sz="1400" b="0" dirty="0"/>
            </a:lvl3pPr>
            <a:lvl4pPr>
              <a:defRPr lang="de-DE" sz="1400" b="0" dirty="0"/>
            </a:lvl4pPr>
            <a:lvl5pPr>
              <a:defRPr lang="de-DE" sz="1400" b="0" dirty="0"/>
            </a:lvl5pPr>
            <a:lvl6pPr>
              <a:defRPr lang="de-DE" sz="1400" dirty="0"/>
            </a:lvl6pPr>
            <a:lvl7pPr>
              <a:defRPr lang="de-DE" sz="1400" dirty="0"/>
            </a:lvl7pPr>
            <a:lvl8pPr>
              <a:defRPr lang="de-DE" sz="1400" dirty="0"/>
            </a:lvl8pPr>
            <a:lvl9pPr>
              <a:defRPr lang="de-DE" sz="1400" dirty="0"/>
            </a:lvl9pPr>
          </a:lstStyle>
          <a:p>
            <a:pPr lvl="0">
              <a:spcAft>
                <a:spcPts val="700"/>
              </a:spcAft>
            </a:pPr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CE460651-7922-460B-B9EB-221627C581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7212" y="1845088"/>
            <a:ext cx="3457575" cy="2304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474DEB0E-00A0-479F-B371-926CA8D2EF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67212" y="4221088"/>
            <a:ext cx="3457575" cy="1944000"/>
          </a:xfrm>
          <a:solidFill>
            <a:schemeClr val="bg2"/>
          </a:solidFill>
        </p:spPr>
        <p:txBody>
          <a:bodyPr vert="horz" lIns="169200" tIns="108000" rIns="162000" bIns="72000" rtlCol="0">
            <a:noAutofit/>
          </a:bodyPr>
          <a:lstStyle>
            <a:lvl1pPr>
              <a:defRPr lang="de-DE" sz="1400" b="1" dirty="0"/>
            </a:lvl1pPr>
            <a:lvl2pPr>
              <a:defRPr lang="de-DE" sz="1400" b="0" dirty="0">
                <a:solidFill>
                  <a:schemeClr val="tx1"/>
                </a:solidFill>
              </a:defRPr>
            </a:lvl2pPr>
            <a:lvl3pPr>
              <a:defRPr lang="de-DE" sz="1400" b="0" dirty="0"/>
            </a:lvl3pPr>
            <a:lvl4pPr>
              <a:defRPr lang="de-DE" sz="1400" b="0" dirty="0"/>
            </a:lvl4pPr>
            <a:lvl5pPr>
              <a:defRPr lang="de-DE" sz="1400" b="0" dirty="0"/>
            </a:lvl5pPr>
            <a:lvl6pPr>
              <a:defRPr lang="de-DE" sz="1400" dirty="0"/>
            </a:lvl6pPr>
            <a:lvl7pPr>
              <a:defRPr lang="de-DE" sz="1400" dirty="0"/>
            </a:lvl7pPr>
            <a:lvl8pPr>
              <a:defRPr lang="de-DE" sz="1400" dirty="0"/>
            </a:lvl8pPr>
            <a:lvl9pPr>
              <a:defRPr lang="de-DE" sz="1400" dirty="0"/>
            </a:lvl9pPr>
          </a:lstStyle>
          <a:p>
            <a:pPr lvl="0">
              <a:spcAft>
                <a:spcPts val="700"/>
              </a:spcAft>
            </a:pPr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1" name="Bildplatzhalter 8">
            <a:extLst>
              <a:ext uri="{FF2B5EF4-FFF2-40B4-BE49-F238E27FC236}">
                <a16:creationId xmlns:a16="http://schemas.microsoft.com/office/drawing/2014/main" id="{E6D1FC0C-7071-42A0-A9D3-1AA75A42AE0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83040" y="1845087"/>
            <a:ext cx="3457575" cy="2304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6E1738FF-ADB0-4D77-A1C9-858281B129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84232" y="4221088"/>
            <a:ext cx="3457575" cy="1944000"/>
          </a:xfrm>
          <a:solidFill>
            <a:schemeClr val="bg2"/>
          </a:solidFill>
        </p:spPr>
        <p:txBody>
          <a:bodyPr vert="horz" lIns="169200" tIns="108000" rIns="162000" bIns="72000" rtlCol="0">
            <a:noAutofit/>
          </a:bodyPr>
          <a:lstStyle>
            <a:lvl1pPr>
              <a:defRPr lang="de-DE" sz="1400" b="1" dirty="0"/>
            </a:lvl1pPr>
            <a:lvl2pPr>
              <a:defRPr lang="de-DE" sz="1400" b="0" dirty="0">
                <a:solidFill>
                  <a:schemeClr val="tx1"/>
                </a:solidFill>
              </a:defRPr>
            </a:lvl2pPr>
            <a:lvl3pPr>
              <a:defRPr lang="de-DE" sz="1400" b="0" dirty="0"/>
            </a:lvl3pPr>
            <a:lvl4pPr>
              <a:defRPr lang="de-DE" sz="1400" b="0" dirty="0"/>
            </a:lvl4pPr>
            <a:lvl5pPr>
              <a:defRPr lang="de-DE" sz="1400" b="0" dirty="0"/>
            </a:lvl5pPr>
            <a:lvl6pPr>
              <a:defRPr lang="de-DE" sz="1400" dirty="0"/>
            </a:lvl6pPr>
            <a:lvl7pPr>
              <a:defRPr lang="de-DE" sz="1400" dirty="0"/>
            </a:lvl7pPr>
            <a:lvl8pPr>
              <a:defRPr lang="de-DE" sz="1400" dirty="0"/>
            </a:lvl8pPr>
            <a:lvl9pPr>
              <a:defRPr lang="de-DE" sz="1400" dirty="0"/>
            </a:lvl9pPr>
          </a:lstStyle>
          <a:p>
            <a:pPr lvl="0">
              <a:spcAft>
                <a:spcPts val="700"/>
              </a:spcAft>
            </a:pPr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14E183B5-3857-4572-93D5-4AE676659E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2370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3A63FC-01BB-44FF-81CB-C1C6E59D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76-0E2C-4C6D-AF26-FF2A3EBF853E}" type="datetime4">
              <a:rPr lang="de-DE" smtClean="0"/>
              <a:t>26. April 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5A5442C-D8D3-4CE0-870C-23E76162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25AB6A-169A-480A-BA25-ADA2A812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4A1DE08-AF75-4FC6-BFFF-51BE325385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1628800"/>
            <a:ext cx="7345362" cy="3240088"/>
          </a:xfrm>
        </p:spPr>
        <p:txBody>
          <a:bodyPr tIns="1800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1pPr>
            <a:lvl3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3pPr>
            <a:lvl5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5pPr>
            <a:lvl7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7pPr>
            <a:lvl9pPr marL="0" indent="0">
              <a:lnSpc>
                <a:spcPct val="100000"/>
              </a:lnSpc>
              <a:spcAft>
                <a:spcPts val="0"/>
              </a:spcAft>
              <a:buFont typeface="+mj-lt"/>
              <a:buNone/>
              <a:defRPr sz="40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DE8E6C8-43B0-498C-AF52-92C5EF4713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32304" y="4221088"/>
            <a:ext cx="3167063" cy="1656184"/>
          </a:xfrm>
        </p:spPr>
        <p:txBody>
          <a:bodyPr lIns="36000"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grpSp>
        <p:nvGrpSpPr>
          <p:cNvPr id="5" name="Grafik 5">
            <a:extLst>
              <a:ext uri="{FF2B5EF4-FFF2-40B4-BE49-F238E27FC236}">
                <a16:creationId xmlns:a16="http://schemas.microsoft.com/office/drawing/2014/main" id="{47EE26E2-9E8F-4D6D-A394-0D64BB8A43A3}"/>
              </a:ext>
            </a:extLst>
          </p:cNvPr>
          <p:cNvGrpSpPr/>
          <p:nvPr/>
        </p:nvGrpSpPr>
        <p:grpSpPr>
          <a:xfrm>
            <a:off x="-10800" y="0"/>
            <a:ext cx="12204000" cy="6864750"/>
            <a:chOff x="-10800" y="0"/>
            <a:chExt cx="12204000" cy="6864750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361F9A3F-6061-43D1-9027-B7EED72C0656}"/>
                </a:ext>
              </a:extLst>
            </p:cNvPr>
            <p:cNvSpPr/>
            <p:nvPr/>
          </p:nvSpPr>
          <p:spPr>
            <a:xfrm>
              <a:off x="-9655" y="1395705"/>
              <a:ext cx="9377121" cy="3961596"/>
            </a:xfrm>
            <a:custGeom>
              <a:avLst/>
              <a:gdLst>
                <a:gd name="connsiteX0" fmla="*/ 0 w 9377121"/>
                <a:gd name="connsiteY0" fmla="*/ 0 h 3961596"/>
                <a:gd name="connsiteX1" fmla="*/ 0 w 9377121"/>
                <a:gd name="connsiteY1" fmla="*/ 3961597 h 3961596"/>
                <a:gd name="connsiteX2" fmla="*/ 7935270 w 9377121"/>
                <a:gd name="connsiteY2" fmla="*/ 3961597 h 3961596"/>
                <a:gd name="connsiteX3" fmla="*/ 9377121 w 9377121"/>
                <a:gd name="connsiteY3" fmla="*/ 0 h 3961596"/>
                <a:gd name="connsiteX4" fmla="*/ 0 w 9377121"/>
                <a:gd name="connsiteY4" fmla="*/ 0 h 3961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77121" h="3961596">
                  <a:moveTo>
                    <a:pt x="0" y="0"/>
                  </a:moveTo>
                  <a:lnTo>
                    <a:pt x="0" y="3961597"/>
                  </a:lnTo>
                  <a:lnTo>
                    <a:pt x="7935270" y="3961597"/>
                  </a:lnTo>
                  <a:lnTo>
                    <a:pt x="9377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6608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8E27F58-32B3-4BC1-87AB-4C26C4CB9C95}"/>
                </a:ext>
              </a:extLst>
            </p:cNvPr>
            <p:cNvSpPr/>
            <p:nvPr/>
          </p:nvSpPr>
          <p:spPr>
            <a:xfrm>
              <a:off x="7703907" y="4054016"/>
              <a:ext cx="4491580" cy="2126038"/>
            </a:xfrm>
            <a:custGeom>
              <a:avLst/>
              <a:gdLst>
                <a:gd name="connsiteX0" fmla="*/ 4491581 w 4491580"/>
                <a:gd name="connsiteY0" fmla="*/ 0 h 2126038"/>
                <a:gd name="connsiteX1" fmla="*/ 773810 w 4491580"/>
                <a:gd name="connsiteY1" fmla="*/ 0 h 2126038"/>
                <a:gd name="connsiteX2" fmla="*/ 0 w 4491580"/>
                <a:gd name="connsiteY2" fmla="*/ 2126039 h 2126038"/>
                <a:gd name="connsiteX3" fmla="*/ 4490437 w 4491580"/>
                <a:gd name="connsiteY3" fmla="*/ 2126039 h 2126038"/>
                <a:gd name="connsiteX4" fmla="*/ 4491581 w 4491580"/>
                <a:gd name="connsiteY4" fmla="*/ 2123115 h 2126038"/>
                <a:gd name="connsiteX5" fmla="*/ 4491581 w 4491580"/>
                <a:gd name="connsiteY5" fmla="*/ 0 h 212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580" h="2126038">
                  <a:moveTo>
                    <a:pt x="4491581" y="0"/>
                  </a:moveTo>
                  <a:lnTo>
                    <a:pt x="773810" y="0"/>
                  </a:lnTo>
                  <a:lnTo>
                    <a:pt x="0" y="2126039"/>
                  </a:lnTo>
                  <a:lnTo>
                    <a:pt x="4490437" y="2126039"/>
                  </a:lnTo>
                  <a:lnTo>
                    <a:pt x="4491581" y="2123115"/>
                  </a:lnTo>
                  <a:lnTo>
                    <a:pt x="4491581" y="0"/>
                  </a:lnTo>
                  <a:close/>
                </a:path>
              </a:pathLst>
            </a:custGeom>
            <a:solidFill>
              <a:srgbClr val="FBBA00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3070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9433048" cy="86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920880" cy="3744000"/>
          </a:xfrm>
        </p:spPr>
        <p:txBody>
          <a:bodyPr tIns="54000"/>
          <a:lstStyle>
            <a:lvl1pPr marL="0" indent="0">
              <a:spcBef>
                <a:spcPts val="1200"/>
              </a:spcBef>
              <a:spcAft>
                <a:spcPts val="0"/>
              </a:spcAft>
              <a:buFont typeface="+mj-lt"/>
              <a:buNone/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afik 10">
            <a:extLst>
              <a:ext uri="{FF2B5EF4-FFF2-40B4-BE49-F238E27FC236}">
                <a16:creationId xmlns:a16="http://schemas.microsoft.com/office/drawing/2014/main" id="{9AF945A4-F1CC-41C6-A8D4-493FBAE3DBEE}"/>
              </a:ext>
            </a:extLst>
          </p:cNvPr>
          <p:cNvGrpSpPr/>
          <p:nvPr/>
        </p:nvGrpSpPr>
        <p:grpSpPr>
          <a:xfrm>
            <a:off x="-10800" y="0"/>
            <a:ext cx="12204000" cy="6864750"/>
            <a:chOff x="-10800" y="0"/>
            <a:chExt cx="12204000" cy="6864750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DC4DB6EB-9D08-4E6D-B5CC-9F4DF03A8B14}"/>
                </a:ext>
              </a:extLst>
            </p:cNvPr>
            <p:cNvSpPr/>
            <p:nvPr/>
          </p:nvSpPr>
          <p:spPr>
            <a:xfrm>
              <a:off x="-9655" y="1801742"/>
              <a:ext cx="10164787" cy="4378312"/>
            </a:xfrm>
            <a:custGeom>
              <a:avLst/>
              <a:gdLst>
                <a:gd name="connsiteX0" fmla="*/ 127 w 10164787"/>
                <a:gd name="connsiteY0" fmla="*/ 0 h 4378312"/>
                <a:gd name="connsiteX1" fmla="*/ 0 w 10164787"/>
                <a:gd name="connsiteY1" fmla="*/ 636 h 4378312"/>
                <a:gd name="connsiteX2" fmla="*/ 0 w 10164787"/>
                <a:gd name="connsiteY2" fmla="*/ 4378313 h 4378312"/>
                <a:gd name="connsiteX3" fmla="*/ 8571276 w 10164787"/>
                <a:gd name="connsiteY3" fmla="*/ 4378313 h 4378312"/>
                <a:gd name="connsiteX4" fmla="*/ 10164788 w 10164787"/>
                <a:gd name="connsiteY4" fmla="*/ 0 h 4378312"/>
                <a:gd name="connsiteX5" fmla="*/ 127 w 10164787"/>
                <a:gd name="connsiteY5" fmla="*/ 0 h 437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64787" h="4378312">
                  <a:moveTo>
                    <a:pt x="127" y="0"/>
                  </a:moveTo>
                  <a:lnTo>
                    <a:pt x="0" y="636"/>
                  </a:lnTo>
                  <a:lnTo>
                    <a:pt x="0" y="4378313"/>
                  </a:lnTo>
                  <a:lnTo>
                    <a:pt x="8571276" y="4378313"/>
                  </a:lnTo>
                  <a:lnTo>
                    <a:pt x="10164788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C6608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F2E51056-6BED-4D16-946A-76935F583158}"/>
                </a:ext>
              </a:extLst>
            </p:cNvPr>
            <p:cNvSpPr/>
            <p:nvPr/>
          </p:nvSpPr>
          <p:spPr>
            <a:xfrm>
              <a:off x="8824260" y="1293878"/>
              <a:ext cx="3371227" cy="4377168"/>
            </a:xfrm>
            <a:custGeom>
              <a:avLst/>
              <a:gdLst>
                <a:gd name="connsiteX0" fmla="*/ 3371228 w 3371227"/>
                <a:gd name="connsiteY0" fmla="*/ 0 h 4377168"/>
                <a:gd name="connsiteX1" fmla="*/ 1593131 w 3371227"/>
                <a:gd name="connsiteY1" fmla="*/ 0 h 4377168"/>
                <a:gd name="connsiteX2" fmla="*/ 0 w 3371227"/>
                <a:gd name="connsiteY2" fmla="*/ 4377168 h 4377168"/>
                <a:gd name="connsiteX3" fmla="*/ 3370338 w 3371227"/>
                <a:gd name="connsiteY3" fmla="*/ 4377168 h 4377168"/>
                <a:gd name="connsiteX4" fmla="*/ 3371228 w 3371227"/>
                <a:gd name="connsiteY4" fmla="*/ 4374753 h 4377168"/>
                <a:gd name="connsiteX5" fmla="*/ 3371228 w 3371227"/>
                <a:gd name="connsiteY5" fmla="*/ 0 h 437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1227" h="4377168">
                  <a:moveTo>
                    <a:pt x="3371228" y="0"/>
                  </a:moveTo>
                  <a:lnTo>
                    <a:pt x="1593131" y="0"/>
                  </a:lnTo>
                  <a:lnTo>
                    <a:pt x="0" y="4377168"/>
                  </a:lnTo>
                  <a:lnTo>
                    <a:pt x="3370338" y="4377168"/>
                  </a:lnTo>
                  <a:lnTo>
                    <a:pt x="3371228" y="4374753"/>
                  </a:lnTo>
                  <a:lnTo>
                    <a:pt x="3371228" y="0"/>
                  </a:lnTo>
                  <a:close/>
                </a:path>
              </a:pathLst>
            </a:custGeom>
            <a:solidFill>
              <a:srgbClr val="FBBA00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98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BEF123A1-25A8-4A9E-BFFA-071657D3FBD9}"/>
              </a:ext>
            </a:extLst>
          </p:cNvPr>
          <p:cNvSpPr/>
          <p:nvPr/>
        </p:nvSpPr>
        <p:spPr>
          <a:xfrm>
            <a:off x="1143" y="1799970"/>
            <a:ext cx="6204077" cy="5058029"/>
          </a:xfrm>
          <a:custGeom>
            <a:avLst/>
            <a:gdLst>
              <a:gd name="connsiteX0" fmla="*/ 0 w 6204077"/>
              <a:gd name="connsiteY0" fmla="*/ 0 h 5058029"/>
              <a:gd name="connsiteX1" fmla="*/ 0 w 6204077"/>
              <a:gd name="connsiteY1" fmla="*/ 5058029 h 5058029"/>
              <a:gd name="connsiteX2" fmla="*/ 4363212 w 6204077"/>
              <a:gd name="connsiteY2" fmla="*/ 5058029 h 5058029"/>
              <a:gd name="connsiteX3" fmla="*/ 6204077 w 6204077"/>
              <a:gd name="connsiteY3" fmla="*/ 0 h 5058029"/>
              <a:gd name="connsiteX4" fmla="*/ 0 w 6204077"/>
              <a:gd name="connsiteY4" fmla="*/ 0 h 50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4077" h="5058029">
                <a:moveTo>
                  <a:pt x="0" y="0"/>
                </a:moveTo>
                <a:lnTo>
                  <a:pt x="0" y="5058029"/>
                </a:lnTo>
                <a:lnTo>
                  <a:pt x="4363212" y="5058029"/>
                </a:lnTo>
                <a:lnTo>
                  <a:pt x="620407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4814048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4176464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5661248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8F363FEE-5342-4B75-8ABE-3185CAB7EF8B}" type="datetime4">
              <a:rPr lang="de-DE" smtClean="0"/>
              <a:t>26. April 2023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373216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tx1"/>
                </a:solidFill>
              </a:rPr>
              <a:t>www.uni-siegen.de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1BC8DFC-328E-4592-A493-9FE55FA829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F9BD75A0-50EF-4746-9BE8-67AB32E9E1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40810" y="-1"/>
            <a:ext cx="7751190" cy="685800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7 h 10006"/>
              <a:gd name="connsiteX1" fmla="*/ 2388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97 h 10006"/>
              <a:gd name="connsiteX1" fmla="*/ 322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6">
                <a:moveTo>
                  <a:pt x="0" y="9997"/>
                </a:moveTo>
                <a:lnTo>
                  <a:pt x="3222" y="0"/>
                </a:lnTo>
                <a:lnTo>
                  <a:pt x="10000" y="6"/>
                </a:lnTo>
                <a:lnTo>
                  <a:pt x="10000" y="10006"/>
                </a:lnTo>
                <a:lnTo>
                  <a:pt x="0" y="10006"/>
                </a:lnTo>
                <a:lnTo>
                  <a:pt x="0" y="9997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Parallelogramm 4">
            <a:extLst>
              <a:ext uri="{FF2B5EF4-FFF2-40B4-BE49-F238E27FC236}">
                <a16:creationId xmlns:a16="http://schemas.microsoft.com/office/drawing/2014/main" id="{47FD8D4E-1D46-4AE8-8F06-1952DCE10AFE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3636EA7-C4ED-874A-8DCA-CAC490F42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410981"/>
            <a:ext cx="1922245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5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lu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9433048" cy="864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853352"/>
            <a:ext cx="3744416" cy="3023920"/>
          </a:xfrm>
        </p:spPr>
        <p:txBody>
          <a:bodyPr tIns="7200"/>
          <a:lstStyle>
            <a:lvl1pPr marL="0" indent="0">
              <a:spcBef>
                <a:spcPts val="1200"/>
              </a:spcBef>
              <a:spcAft>
                <a:spcPts val="0"/>
              </a:spcAft>
              <a:buFont typeface="+mj-lt"/>
              <a:buNone/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8FE7F748-7950-4987-9EF6-727D3F7657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3832" y="0"/>
            <a:ext cx="7608168" cy="5651821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7 h 10006"/>
              <a:gd name="connsiteX1" fmla="*/ 2388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97 h 10006"/>
              <a:gd name="connsiteX1" fmla="*/ 322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97 h 10006"/>
              <a:gd name="connsiteX1" fmla="*/ 281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97 h 10006"/>
              <a:gd name="connsiteX0" fmla="*/ 0 w 10000"/>
              <a:gd name="connsiteY0" fmla="*/ 9984 h 10006"/>
              <a:gd name="connsiteX1" fmla="*/ 2812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84 h 10006"/>
              <a:gd name="connsiteX0" fmla="*/ 0 w 10000"/>
              <a:gd name="connsiteY0" fmla="*/ 9984 h 10006"/>
              <a:gd name="connsiteX1" fmla="*/ 2690 w 10000"/>
              <a:gd name="connsiteY1" fmla="*/ 0 h 10006"/>
              <a:gd name="connsiteX2" fmla="*/ 10000 w 10000"/>
              <a:gd name="connsiteY2" fmla="*/ 6 h 10006"/>
              <a:gd name="connsiteX3" fmla="*/ 10000 w 10000"/>
              <a:gd name="connsiteY3" fmla="*/ 10006 h 10006"/>
              <a:gd name="connsiteX4" fmla="*/ 0 w 10000"/>
              <a:gd name="connsiteY4" fmla="*/ 10006 h 10006"/>
              <a:gd name="connsiteX5" fmla="*/ 0 w 10000"/>
              <a:gd name="connsiteY5" fmla="*/ 9984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6">
                <a:moveTo>
                  <a:pt x="0" y="9984"/>
                </a:moveTo>
                <a:lnTo>
                  <a:pt x="2690" y="0"/>
                </a:lnTo>
                <a:lnTo>
                  <a:pt x="10000" y="6"/>
                </a:lnTo>
                <a:lnTo>
                  <a:pt x="10000" y="10006"/>
                </a:lnTo>
                <a:lnTo>
                  <a:pt x="0" y="10006"/>
                </a:lnTo>
                <a:lnTo>
                  <a:pt x="0" y="9984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329726A9-AE85-476A-AB5A-77255B9A733A}"/>
              </a:ext>
            </a:extLst>
          </p:cNvPr>
          <p:cNvSpPr/>
          <p:nvPr/>
        </p:nvSpPr>
        <p:spPr>
          <a:xfrm>
            <a:off x="1143" y="2528951"/>
            <a:ext cx="5632196" cy="3645027"/>
          </a:xfrm>
          <a:custGeom>
            <a:avLst/>
            <a:gdLst>
              <a:gd name="connsiteX0" fmla="*/ 0 w 5632196"/>
              <a:gd name="connsiteY0" fmla="*/ 0 h 3645027"/>
              <a:gd name="connsiteX1" fmla="*/ 0 w 5632196"/>
              <a:gd name="connsiteY1" fmla="*/ 3645027 h 3645027"/>
              <a:gd name="connsiteX2" fmla="*/ 4305554 w 5632196"/>
              <a:gd name="connsiteY2" fmla="*/ 3645027 h 3645027"/>
              <a:gd name="connsiteX3" fmla="*/ 5632196 w 5632196"/>
              <a:gd name="connsiteY3" fmla="*/ 0 h 3645027"/>
              <a:gd name="connsiteX4" fmla="*/ 0 w 5632196"/>
              <a:gd name="connsiteY4" fmla="*/ 0 h 364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2196" h="3645027">
                <a:moveTo>
                  <a:pt x="0" y="0"/>
                </a:moveTo>
                <a:lnTo>
                  <a:pt x="0" y="3645027"/>
                </a:lnTo>
                <a:lnTo>
                  <a:pt x="4305554" y="3645027"/>
                </a:lnTo>
                <a:lnTo>
                  <a:pt x="563219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743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C7EA7-5CC8-4E10-B557-D6243924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15681-8B15-444E-8FBD-5D48B144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7B40-3C74-480B-90C9-9BBE76BDA837}" type="datetime4">
              <a:rPr lang="de-DE" smtClean="0"/>
              <a:t>26. April 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74EA10-3C2E-45A0-9051-AEEA7F65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0D9340-224D-48C1-91F4-2FAD2D10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2F169917-966A-40BB-8B02-BEC2BE20AB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9348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3A63FC-01BB-44FF-81CB-C1C6E59D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76-0E2C-4C6D-AF26-FF2A3EBF853E}" type="datetime4">
              <a:rPr lang="de-DE" smtClean="0"/>
              <a:t>26. April 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5A5442C-D8D3-4CE0-870C-23E76162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25AB6A-169A-480A-BA25-ADA2A812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7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F3235FC4-042F-4F1E-9123-84F5CE3FD4D8}"/>
              </a:ext>
            </a:extLst>
          </p:cNvPr>
          <p:cNvSpPr/>
          <p:nvPr userDrawn="1"/>
        </p:nvSpPr>
        <p:spPr>
          <a:xfrm>
            <a:off x="1143" y="1799970"/>
            <a:ext cx="7772146" cy="5058029"/>
          </a:xfrm>
          <a:custGeom>
            <a:avLst/>
            <a:gdLst>
              <a:gd name="connsiteX0" fmla="*/ 0 w 7772146"/>
              <a:gd name="connsiteY0" fmla="*/ 0 h 5058029"/>
              <a:gd name="connsiteX1" fmla="*/ 0 w 7772146"/>
              <a:gd name="connsiteY1" fmla="*/ 5058029 h 5058029"/>
              <a:gd name="connsiteX2" fmla="*/ 5931281 w 7772146"/>
              <a:gd name="connsiteY2" fmla="*/ 5058029 h 5058029"/>
              <a:gd name="connsiteX3" fmla="*/ 7772146 w 7772146"/>
              <a:gd name="connsiteY3" fmla="*/ 0 h 5058029"/>
              <a:gd name="connsiteX4" fmla="*/ 0 w 7772146"/>
              <a:gd name="connsiteY4" fmla="*/ 0 h 50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146" h="5058029">
                <a:moveTo>
                  <a:pt x="0" y="0"/>
                </a:moveTo>
                <a:lnTo>
                  <a:pt x="0" y="5058029"/>
                </a:lnTo>
                <a:lnTo>
                  <a:pt x="5931281" y="5058029"/>
                </a:lnTo>
                <a:lnTo>
                  <a:pt x="7772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EC6608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5832000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5544000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5661248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5CB6B16F-E7F7-4A2F-962E-173C46334787}" type="datetime4">
              <a:rPr lang="de-DE" smtClean="0"/>
              <a:t>26. April 2023</a:t>
            </a:fld>
            <a:endParaRPr lang="de-DE" dirty="0"/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9AEF6772-FBE0-43F3-83D5-B7854CAEF2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65988" y="0"/>
            <a:ext cx="5634802" cy="5336055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9991 h 10000"/>
              <a:gd name="connsiteX1" fmla="*/ 3499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  <a:gd name="connsiteX0" fmla="*/ 0 w 10000"/>
              <a:gd name="connsiteY0" fmla="*/ 9991 h 10000"/>
              <a:gd name="connsiteX1" fmla="*/ 3481 w 10000"/>
              <a:gd name="connsiteY1" fmla="*/ 19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99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9991"/>
                </a:moveTo>
                <a:lnTo>
                  <a:pt x="3481" y="19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991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373216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accent6"/>
                </a:solidFill>
              </a:rPr>
              <a:t>www.uni-siegen.de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F16CAD2-C6A9-4BDA-8A63-78EB65109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sp>
        <p:nvSpPr>
          <p:cNvPr id="5" name="Parallelogramm 4">
            <a:extLst>
              <a:ext uri="{FF2B5EF4-FFF2-40B4-BE49-F238E27FC236}">
                <a16:creationId xmlns:a16="http://schemas.microsoft.com/office/drawing/2014/main" id="{8443D55D-6E4B-4E61-8FFA-D4707884F1A4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ADB9333-B94A-8342-A136-3473248D2C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410981"/>
            <a:ext cx="1922245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ildplatzhalter 29">
            <a:extLst>
              <a:ext uri="{FF2B5EF4-FFF2-40B4-BE49-F238E27FC236}">
                <a16:creationId xmlns:a16="http://schemas.microsoft.com/office/drawing/2014/main" id="{366C48F0-18AD-4901-ACFD-4959DB204F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525624"/>
            <a:ext cx="12200790" cy="3332375"/>
          </a:xfrm>
          <a:custGeom>
            <a:avLst/>
            <a:gdLst>
              <a:gd name="connsiteX0" fmla="*/ 2089 w 12200790"/>
              <a:gd name="connsiteY0" fmla="*/ 3956 h 3332375"/>
              <a:gd name="connsiteX1" fmla="*/ 2089 w 12200790"/>
              <a:gd name="connsiteY1" fmla="*/ 4210 h 3332375"/>
              <a:gd name="connsiteX2" fmla="*/ 2089 w 12200790"/>
              <a:gd name="connsiteY2" fmla="*/ 1263923 h 3332375"/>
              <a:gd name="connsiteX3" fmla="*/ 4506272 w 12200790"/>
              <a:gd name="connsiteY3" fmla="*/ 1263923 h 3332375"/>
              <a:gd name="connsiteX4" fmla="*/ 4964868 w 12200790"/>
              <a:gd name="connsiteY4" fmla="*/ 3956 h 3332375"/>
              <a:gd name="connsiteX5" fmla="*/ 0 w 12200790"/>
              <a:gd name="connsiteY5" fmla="*/ 0 h 3332375"/>
              <a:gd name="connsiteX6" fmla="*/ 12200790 w 12200790"/>
              <a:gd name="connsiteY6" fmla="*/ 0 h 3332375"/>
              <a:gd name="connsiteX7" fmla="*/ 12200790 w 12200790"/>
              <a:gd name="connsiteY7" fmla="*/ 3332375 h 3332375"/>
              <a:gd name="connsiteX8" fmla="*/ 0 w 12200790"/>
              <a:gd name="connsiteY8" fmla="*/ 3332375 h 33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0790" h="3332375">
                <a:moveTo>
                  <a:pt x="2089" y="3956"/>
                </a:moveTo>
                <a:lnTo>
                  <a:pt x="2089" y="4210"/>
                </a:lnTo>
                <a:lnTo>
                  <a:pt x="2089" y="1263923"/>
                </a:lnTo>
                <a:lnTo>
                  <a:pt x="4506272" y="1263923"/>
                </a:lnTo>
                <a:lnTo>
                  <a:pt x="4964868" y="3956"/>
                </a:lnTo>
                <a:close/>
                <a:moveTo>
                  <a:pt x="0" y="0"/>
                </a:moveTo>
                <a:lnTo>
                  <a:pt x="12200790" y="0"/>
                </a:lnTo>
                <a:lnTo>
                  <a:pt x="12200790" y="3332375"/>
                </a:lnTo>
                <a:lnTo>
                  <a:pt x="0" y="33323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EE8D75E-CDB6-4653-B9AE-7D324982960B}"/>
              </a:ext>
            </a:extLst>
          </p:cNvPr>
          <p:cNvGrpSpPr/>
          <p:nvPr userDrawn="1"/>
        </p:nvGrpSpPr>
        <p:grpSpPr>
          <a:xfrm>
            <a:off x="1143" y="1799970"/>
            <a:ext cx="12193142" cy="2988056"/>
            <a:chOff x="1143" y="1799970"/>
            <a:chExt cx="12193142" cy="2988056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B7077F29-90D2-4856-AC0B-18C2BCF2A466}"/>
                </a:ext>
              </a:extLst>
            </p:cNvPr>
            <p:cNvSpPr/>
            <p:nvPr/>
          </p:nvSpPr>
          <p:spPr>
            <a:xfrm>
              <a:off x="1143" y="1799970"/>
              <a:ext cx="8394064" cy="1656080"/>
            </a:xfrm>
            <a:custGeom>
              <a:avLst/>
              <a:gdLst>
                <a:gd name="connsiteX0" fmla="*/ 7791323 w 8394064"/>
                <a:gd name="connsiteY0" fmla="*/ 0 h 1656080"/>
                <a:gd name="connsiteX1" fmla="*/ 0 w 8394064"/>
                <a:gd name="connsiteY1" fmla="*/ 0 h 1656080"/>
                <a:gd name="connsiteX2" fmla="*/ 0 w 8394064"/>
                <a:gd name="connsiteY2" fmla="*/ 1655064 h 1656080"/>
                <a:gd name="connsiteX3" fmla="*/ 254 w 8394064"/>
                <a:gd name="connsiteY3" fmla="*/ 1656080 h 1656080"/>
                <a:gd name="connsiteX4" fmla="*/ 8394065 w 8394064"/>
                <a:gd name="connsiteY4" fmla="*/ 1656080 h 1656080"/>
                <a:gd name="connsiteX5" fmla="*/ 7791323 w 8394064"/>
                <a:gd name="connsiteY5" fmla="*/ 0 h 16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94064" h="1656080">
                  <a:moveTo>
                    <a:pt x="7791323" y="0"/>
                  </a:moveTo>
                  <a:lnTo>
                    <a:pt x="0" y="0"/>
                  </a:lnTo>
                  <a:lnTo>
                    <a:pt x="0" y="1655064"/>
                  </a:lnTo>
                  <a:lnTo>
                    <a:pt x="254" y="1656080"/>
                  </a:lnTo>
                  <a:lnTo>
                    <a:pt x="8394065" y="1656080"/>
                  </a:lnTo>
                  <a:lnTo>
                    <a:pt x="7791323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A4260301-D0DA-4666-BE90-9F1A296B1B81}"/>
                </a:ext>
              </a:extLst>
            </p:cNvPr>
            <p:cNvSpPr/>
            <p:nvPr userDrawn="1"/>
          </p:nvSpPr>
          <p:spPr>
            <a:xfrm>
              <a:off x="1143" y="3528059"/>
              <a:ext cx="4962778" cy="1259967"/>
            </a:xfrm>
            <a:custGeom>
              <a:avLst/>
              <a:gdLst>
                <a:gd name="connsiteX0" fmla="*/ 0 w 4962778"/>
                <a:gd name="connsiteY0" fmla="*/ 0 h 1259967"/>
                <a:gd name="connsiteX1" fmla="*/ 0 w 4962778"/>
                <a:gd name="connsiteY1" fmla="*/ 254 h 1259967"/>
                <a:gd name="connsiteX2" fmla="*/ 0 w 4962778"/>
                <a:gd name="connsiteY2" fmla="*/ 1259967 h 1259967"/>
                <a:gd name="connsiteX3" fmla="*/ 4504182 w 4962778"/>
                <a:gd name="connsiteY3" fmla="*/ 1259967 h 1259967"/>
                <a:gd name="connsiteX4" fmla="*/ 4962779 w 4962778"/>
                <a:gd name="connsiteY4" fmla="*/ 0 h 1259967"/>
                <a:gd name="connsiteX5" fmla="*/ 0 w 4962778"/>
                <a:gd name="connsiteY5" fmla="*/ 0 h 125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2778" h="1259967">
                  <a:moveTo>
                    <a:pt x="0" y="0"/>
                  </a:moveTo>
                  <a:lnTo>
                    <a:pt x="0" y="254"/>
                  </a:lnTo>
                  <a:lnTo>
                    <a:pt x="0" y="1259967"/>
                  </a:lnTo>
                  <a:lnTo>
                    <a:pt x="4504182" y="1259967"/>
                  </a:lnTo>
                  <a:lnTo>
                    <a:pt x="49627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EB664266-A3D1-42B6-AF62-5163DEE7328E}"/>
                </a:ext>
              </a:extLst>
            </p:cNvPr>
            <p:cNvSpPr/>
            <p:nvPr/>
          </p:nvSpPr>
          <p:spPr>
            <a:xfrm>
              <a:off x="8196326" y="2700020"/>
              <a:ext cx="3997959" cy="756030"/>
            </a:xfrm>
            <a:custGeom>
              <a:avLst/>
              <a:gdLst>
                <a:gd name="connsiteX0" fmla="*/ 3997960 w 3997959"/>
                <a:gd name="connsiteY0" fmla="*/ 0 h 756030"/>
                <a:gd name="connsiteX1" fmla="*/ 0 w 3997959"/>
                <a:gd name="connsiteY1" fmla="*/ 0 h 756030"/>
                <a:gd name="connsiteX2" fmla="*/ 275209 w 3997959"/>
                <a:gd name="connsiteY2" fmla="*/ 756031 h 756030"/>
                <a:gd name="connsiteX3" fmla="*/ 3997960 w 3997959"/>
                <a:gd name="connsiteY3" fmla="*/ 756031 h 756030"/>
                <a:gd name="connsiteX4" fmla="*/ 3997960 w 3997959"/>
                <a:gd name="connsiteY4" fmla="*/ 0 h 75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7959" h="756030">
                  <a:moveTo>
                    <a:pt x="3997960" y="0"/>
                  </a:moveTo>
                  <a:lnTo>
                    <a:pt x="0" y="0"/>
                  </a:lnTo>
                  <a:lnTo>
                    <a:pt x="275209" y="756031"/>
                  </a:lnTo>
                  <a:lnTo>
                    <a:pt x="3997960" y="756031"/>
                  </a:lnTo>
                  <a:lnTo>
                    <a:pt x="399796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561872" y="2061000"/>
            <a:ext cx="5832000" cy="1152000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51384" y="4149080"/>
            <a:ext cx="2592288" cy="288000"/>
          </a:xfrm>
        </p:spPr>
        <p:txBody>
          <a:bodyPr tIns="28800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fld id="{3A2A1C9B-6105-4AF0-A69A-819419A5CD9E}" type="datetime4">
              <a:rPr lang="de-DE" smtClean="0"/>
              <a:t>26. April 2023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51704" y="3860224"/>
            <a:ext cx="2880000" cy="288000"/>
          </a:xfrm>
        </p:spPr>
        <p:txBody>
          <a:bodyPr lIns="0" tIns="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6C8FDC-83E3-4CFB-9FBB-CC817385F225}"/>
              </a:ext>
            </a:extLst>
          </p:cNvPr>
          <p:cNvSpPr txBox="1"/>
          <p:nvPr userDrawn="1"/>
        </p:nvSpPr>
        <p:spPr>
          <a:xfrm>
            <a:off x="551600" y="6093296"/>
            <a:ext cx="1944000" cy="269971"/>
          </a:xfrm>
          <a:prstGeom prst="rect">
            <a:avLst/>
          </a:prstGeom>
          <a:noFill/>
        </p:spPr>
        <p:txBody>
          <a:bodyPr wrap="square" lIns="0" tIns="50400" rIns="0" bIns="0" rtlCol="0">
            <a:spAutoFit/>
          </a:bodyPr>
          <a:lstStyle/>
          <a:p>
            <a:r>
              <a:rPr lang="de-DE" sz="1400" b="0" dirty="0">
                <a:solidFill>
                  <a:schemeClr val="bg1"/>
                </a:solidFill>
              </a:rPr>
              <a:t>uni-siegen.de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F16CAD2-C6A9-4BDA-8A63-78EB65109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3550EBE3-0EAF-4040-B318-81F139A68E0D}"/>
              </a:ext>
            </a:extLst>
          </p:cNvPr>
          <p:cNvSpPr txBox="1"/>
          <p:nvPr userDrawn="1"/>
        </p:nvSpPr>
        <p:spPr>
          <a:xfrm>
            <a:off x="8832304" y="2924976"/>
            <a:ext cx="1944000" cy="288000"/>
          </a:xfrm>
          <a:prstGeom prst="rect">
            <a:avLst/>
          </a:prstGeom>
          <a:noFill/>
        </p:spPr>
        <p:txBody>
          <a:bodyPr wrap="square" lIns="14400" tIns="10800" rIns="0" bIns="0" rtlCol="0">
            <a:spAutoFit/>
          </a:bodyPr>
          <a:lstStyle/>
          <a:p>
            <a:r>
              <a:rPr lang="de-DE" sz="1800" b="1" dirty="0">
                <a:solidFill>
                  <a:schemeClr val="bg1"/>
                </a:solidFill>
              </a:rPr>
              <a:t>uni-siegen.de</a:t>
            </a:r>
          </a:p>
        </p:txBody>
      </p:sp>
      <p:sp>
        <p:nvSpPr>
          <p:cNvPr id="3" name="Parallelogramm 2">
            <a:extLst>
              <a:ext uri="{FF2B5EF4-FFF2-40B4-BE49-F238E27FC236}">
                <a16:creationId xmlns:a16="http://schemas.microsoft.com/office/drawing/2014/main" id="{3F307598-9184-42AD-95C5-B30CE9F0F16D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BB562D60-6D8A-1141-9BC7-C73EF886BA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410981"/>
            <a:ext cx="1922245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31B77-9E39-4467-A5A1-26D356813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72" y="1988840"/>
            <a:ext cx="5832000" cy="13680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D5C95-7D4D-48AE-8043-4BB0A41A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5544000" cy="1655762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6BD5E2-E3B3-4F91-9941-29738D96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1384" y="6021312"/>
            <a:ext cx="1944000" cy="216000"/>
          </a:xfrm>
        </p:spPr>
        <p:txBody>
          <a:bodyPr tIns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F7129713-2D11-4C7F-809F-786C1C71B94D}" type="datetime4">
              <a:rPr lang="de-DE" smtClean="0"/>
              <a:t>26. April 2023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3B92C5C-CBF0-4159-9D58-74DBE0EA8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384" y="5733280"/>
            <a:ext cx="2735262" cy="288000"/>
          </a:xfrm>
        </p:spPr>
        <p:txBody>
          <a:bodyPr lIns="0" tIns="36000" rIns="0" bIns="3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67C71A-52EF-4930-886F-FF78AB0A4D61}"/>
              </a:ext>
            </a:extLst>
          </p:cNvPr>
          <p:cNvSpPr txBox="1"/>
          <p:nvPr userDrawn="1"/>
        </p:nvSpPr>
        <p:spPr>
          <a:xfrm>
            <a:off x="8904528" y="6093328"/>
            <a:ext cx="2808096" cy="288000"/>
          </a:xfrm>
          <a:prstGeom prst="rect">
            <a:avLst/>
          </a:prstGeom>
          <a:noFill/>
        </p:spPr>
        <p:txBody>
          <a:bodyPr wrap="square" lIns="0" tIns="7200" rIns="54000" bIns="0" rtlCol="0">
            <a:spAutoFit/>
          </a:bodyPr>
          <a:lstStyle/>
          <a:p>
            <a:pPr algn="r"/>
            <a:r>
              <a:rPr lang="de-DE" sz="1800" b="1" dirty="0">
                <a:solidFill>
                  <a:schemeClr val="accent6"/>
                </a:solidFill>
              </a:rPr>
              <a:t>www.uni-siegen.de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F16CAD2-C6A9-4BDA-8A63-78EB65109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10981"/>
            <a:ext cx="2070000" cy="826248"/>
          </a:xfrm>
          <a:prstGeom prst="rect">
            <a:avLst/>
          </a:prstGeom>
        </p:spPr>
      </p:pic>
      <p:grpSp>
        <p:nvGrpSpPr>
          <p:cNvPr id="6" name="Grafik 4">
            <a:extLst>
              <a:ext uri="{FF2B5EF4-FFF2-40B4-BE49-F238E27FC236}">
                <a16:creationId xmlns:a16="http://schemas.microsoft.com/office/drawing/2014/main" id="{4FEE0BF1-8904-41E6-9EAB-433B75A66D4E}"/>
              </a:ext>
            </a:extLst>
          </p:cNvPr>
          <p:cNvGrpSpPr/>
          <p:nvPr/>
        </p:nvGrpSpPr>
        <p:grpSpPr>
          <a:xfrm>
            <a:off x="-18000" y="-1"/>
            <a:ext cx="12218400" cy="6872850"/>
            <a:chOff x="-18000" y="-1"/>
            <a:chExt cx="12218400" cy="6872850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8F63E72-D779-4F25-88C2-A7F2C2EDA671}"/>
                </a:ext>
              </a:extLst>
            </p:cNvPr>
            <p:cNvSpPr/>
            <p:nvPr/>
          </p:nvSpPr>
          <p:spPr>
            <a:xfrm>
              <a:off x="-16854" y="1803867"/>
              <a:ext cx="7783756" cy="5068981"/>
            </a:xfrm>
            <a:custGeom>
              <a:avLst/>
              <a:gdLst>
                <a:gd name="connsiteX0" fmla="*/ 0 w 7783756"/>
                <a:gd name="connsiteY0" fmla="*/ 0 h 5068981"/>
                <a:gd name="connsiteX1" fmla="*/ 0 w 7783756"/>
                <a:gd name="connsiteY1" fmla="*/ 5068982 h 5068981"/>
                <a:gd name="connsiteX2" fmla="*/ 5938779 w 7783756"/>
                <a:gd name="connsiteY2" fmla="*/ 5068982 h 5068981"/>
                <a:gd name="connsiteX3" fmla="*/ 7783757 w 7783756"/>
                <a:gd name="connsiteY3" fmla="*/ 0 h 5068981"/>
                <a:gd name="connsiteX4" fmla="*/ 0 w 7783756"/>
                <a:gd name="connsiteY4" fmla="*/ 0 h 506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3756" h="5068981">
                  <a:moveTo>
                    <a:pt x="0" y="0"/>
                  </a:moveTo>
                  <a:lnTo>
                    <a:pt x="0" y="5068982"/>
                  </a:lnTo>
                  <a:lnTo>
                    <a:pt x="5938779" y="5068982"/>
                  </a:lnTo>
                  <a:lnTo>
                    <a:pt x="77837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EAC6D96B-4568-4116-8976-2B3D8A6449DC}"/>
                </a:ext>
              </a:extLst>
            </p:cNvPr>
            <p:cNvSpPr/>
            <p:nvPr/>
          </p:nvSpPr>
          <p:spPr>
            <a:xfrm>
              <a:off x="6552063" y="-1"/>
              <a:ext cx="5650627" cy="5353950"/>
            </a:xfrm>
            <a:custGeom>
              <a:avLst/>
              <a:gdLst>
                <a:gd name="connsiteX0" fmla="*/ 5650628 w 5650627"/>
                <a:gd name="connsiteY0" fmla="*/ 0 h 5353950"/>
                <a:gd name="connsiteX1" fmla="*/ 1948707 w 5650627"/>
                <a:gd name="connsiteY1" fmla="*/ 0 h 5353950"/>
                <a:gd name="connsiteX2" fmla="*/ 0 w 5650627"/>
                <a:gd name="connsiteY2" fmla="*/ 5353950 h 5353950"/>
                <a:gd name="connsiteX3" fmla="*/ 5649610 w 5650627"/>
                <a:gd name="connsiteY3" fmla="*/ 5353950 h 5353950"/>
                <a:gd name="connsiteX4" fmla="*/ 5650628 w 5650627"/>
                <a:gd name="connsiteY4" fmla="*/ 5351150 h 5353950"/>
                <a:gd name="connsiteX5" fmla="*/ 5650628 w 5650627"/>
                <a:gd name="connsiteY5" fmla="*/ 0 h 535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0627" h="5353950">
                  <a:moveTo>
                    <a:pt x="5650628" y="0"/>
                  </a:moveTo>
                  <a:lnTo>
                    <a:pt x="1948707" y="0"/>
                  </a:lnTo>
                  <a:lnTo>
                    <a:pt x="0" y="5353950"/>
                  </a:lnTo>
                  <a:lnTo>
                    <a:pt x="5649610" y="5353950"/>
                  </a:lnTo>
                  <a:lnTo>
                    <a:pt x="5650628" y="5351150"/>
                  </a:lnTo>
                  <a:lnTo>
                    <a:pt x="5650628" y="0"/>
                  </a:lnTo>
                  <a:close/>
                </a:path>
              </a:pathLst>
            </a:custGeom>
            <a:solidFill>
              <a:schemeClr val="accent3"/>
            </a:solidFill>
            <a:ln w="12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Parallelogramm 4">
            <a:extLst>
              <a:ext uri="{FF2B5EF4-FFF2-40B4-BE49-F238E27FC236}">
                <a16:creationId xmlns:a16="http://schemas.microsoft.com/office/drawing/2014/main" id="{9455762C-E6FA-4CFA-8B54-E7DA92026373}"/>
              </a:ext>
            </a:extLst>
          </p:cNvPr>
          <p:cNvSpPr/>
          <p:nvPr userDrawn="1"/>
        </p:nvSpPr>
        <p:spPr>
          <a:xfrm>
            <a:off x="2545556" y="410982"/>
            <a:ext cx="339180" cy="826248"/>
          </a:xfrm>
          <a:prstGeom prst="parallelogram">
            <a:avLst>
              <a:gd name="adj" fmla="val 887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1E4CD53-2560-B445-92EF-D3E0C80D3B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410981"/>
            <a:ext cx="1922245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8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1108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6552728" cy="3816424"/>
          </a:xfrm>
        </p:spPr>
        <p:txBody>
          <a:bodyPr tIns="0"/>
          <a:lstStyle>
            <a:lvl1pPr>
              <a:spcBef>
                <a:spcPts val="1400"/>
              </a:spcBef>
              <a:defRPr sz="2000" b="1">
                <a:solidFill>
                  <a:schemeClr val="tx2"/>
                </a:solidFill>
              </a:defRPr>
            </a:lvl1pPr>
            <a:lvl2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</a:defRPr>
            </a:lvl2pPr>
            <a:lvl3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4pPr>
            <a:lvl5pPr marL="18000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5pPr>
            <a:lvl6pPr marL="180000" indent="0">
              <a:buFont typeface="+mj-lt"/>
              <a:buNone/>
              <a:defRPr>
                <a:solidFill>
                  <a:schemeClr val="tx2"/>
                </a:solidFill>
              </a:defRPr>
            </a:lvl6pPr>
            <a:lvl7pPr marL="180000" indent="0">
              <a:buFont typeface="+mj-lt"/>
              <a:buNone/>
              <a:defRPr>
                <a:solidFill>
                  <a:schemeClr val="tx2"/>
                </a:solidFill>
              </a:defRPr>
            </a:lvl7pPr>
            <a:lvl8pPr marL="180000" indent="0">
              <a:buFont typeface="+mj-lt"/>
              <a:buNone/>
              <a:defRPr>
                <a:solidFill>
                  <a:schemeClr val="tx2"/>
                </a:solidFill>
              </a:defRPr>
            </a:lvl8pPr>
            <a:lvl9pPr marL="180000" indent="0">
              <a:buFont typeface="+mj-lt"/>
              <a:buNone/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94E-95B5-4002-B753-7EE035906560}" type="datetime4">
              <a:rPr lang="de-DE" smtClean="0"/>
              <a:t>26. April 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78A024A-4794-4471-B069-9F8C3E851D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2152" y="980728"/>
            <a:ext cx="7992120" cy="432000"/>
          </a:xfrm>
        </p:spPr>
        <p:txBody>
          <a:bodyPr tIns="36000"/>
          <a:lstStyle>
            <a:lvl1pPr>
              <a:lnSpc>
                <a:spcPct val="90000"/>
              </a:lnSpc>
              <a:defRPr sz="2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buFont typeface="+mj-lt"/>
              <a:buNone/>
              <a:defRPr sz="2800" b="0" i="0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grpSp>
        <p:nvGrpSpPr>
          <p:cNvPr id="7" name="Grafik 16">
            <a:extLst>
              <a:ext uri="{FF2B5EF4-FFF2-40B4-BE49-F238E27FC236}">
                <a16:creationId xmlns:a16="http://schemas.microsoft.com/office/drawing/2014/main" id="{1CC7D6F7-6576-46E9-8F5C-0D08112494D4}"/>
              </a:ext>
            </a:extLst>
          </p:cNvPr>
          <p:cNvGrpSpPr/>
          <p:nvPr/>
        </p:nvGrpSpPr>
        <p:grpSpPr>
          <a:xfrm>
            <a:off x="-10800" y="0"/>
            <a:ext cx="12204000" cy="6864750"/>
            <a:chOff x="-10800" y="0"/>
            <a:chExt cx="12204000" cy="6864750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45C35ECD-471C-44FB-8C31-D16F5FBB515A}"/>
                </a:ext>
              </a:extLst>
            </p:cNvPr>
            <p:cNvSpPr/>
            <p:nvPr/>
          </p:nvSpPr>
          <p:spPr>
            <a:xfrm>
              <a:off x="-9655" y="1801742"/>
              <a:ext cx="8900148" cy="4378312"/>
            </a:xfrm>
            <a:custGeom>
              <a:avLst/>
              <a:gdLst>
                <a:gd name="connsiteX0" fmla="*/ 0 w 8900148"/>
                <a:gd name="connsiteY0" fmla="*/ 0 h 4378312"/>
                <a:gd name="connsiteX1" fmla="*/ 0 w 8900148"/>
                <a:gd name="connsiteY1" fmla="*/ 4378313 h 4378312"/>
                <a:gd name="connsiteX2" fmla="*/ 7306510 w 8900148"/>
                <a:gd name="connsiteY2" fmla="*/ 4378313 h 4378312"/>
                <a:gd name="connsiteX3" fmla="*/ 8900149 w 8900148"/>
                <a:gd name="connsiteY3" fmla="*/ 0 h 4378312"/>
                <a:gd name="connsiteX4" fmla="*/ 0 w 8900148"/>
                <a:gd name="connsiteY4" fmla="*/ 0 h 437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0148" h="4378312">
                  <a:moveTo>
                    <a:pt x="0" y="0"/>
                  </a:moveTo>
                  <a:lnTo>
                    <a:pt x="0" y="4378313"/>
                  </a:lnTo>
                  <a:lnTo>
                    <a:pt x="7306510" y="4378313"/>
                  </a:lnTo>
                  <a:lnTo>
                    <a:pt x="8900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F3D9652C-3B6E-4EF3-88D5-C1F96FDC61FC}"/>
                </a:ext>
              </a:extLst>
            </p:cNvPr>
            <p:cNvSpPr/>
            <p:nvPr/>
          </p:nvSpPr>
          <p:spPr>
            <a:xfrm>
              <a:off x="7558476" y="1293878"/>
              <a:ext cx="4637011" cy="4378439"/>
            </a:xfrm>
            <a:custGeom>
              <a:avLst/>
              <a:gdLst>
                <a:gd name="connsiteX0" fmla="*/ 4637012 w 4637011"/>
                <a:gd name="connsiteY0" fmla="*/ 0 h 4378439"/>
                <a:gd name="connsiteX1" fmla="*/ 1593640 w 4637011"/>
                <a:gd name="connsiteY1" fmla="*/ 0 h 4378439"/>
                <a:gd name="connsiteX2" fmla="*/ 0 w 4637011"/>
                <a:gd name="connsiteY2" fmla="*/ 4378440 h 4378439"/>
                <a:gd name="connsiteX3" fmla="*/ 4635868 w 4637011"/>
                <a:gd name="connsiteY3" fmla="*/ 4378440 h 4378439"/>
                <a:gd name="connsiteX4" fmla="*/ 4637012 w 4637011"/>
                <a:gd name="connsiteY4" fmla="*/ 4375388 h 4378439"/>
                <a:gd name="connsiteX5" fmla="*/ 4637012 w 4637011"/>
                <a:gd name="connsiteY5" fmla="*/ 0 h 43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7011" h="4378439">
                  <a:moveTo>
                    <a:pt x="4637012" y="0"/>
                  </a:moveTo>
                  <a:lnTo>
                    <a:pt x="1593640" y="0"/>
                  </a:lnTo>
                  <a:lnTo>
                    <a:pt x="0" y="4378440"/>
                  </a:lnTo>
                  <a:lnTo>
                    <a:pt x="4635868" y="4378440"/>
                  </a:lnTo>
                  <a:lnTo>
                    <a:pt x="4637012" y="4375388"/>
                  </a:lnTo>
                  <a:lnTo>
                    <a:pt x="4637012" y="0"/>
                  </a:lnTo>
                  <a:close/>
                </a:path>
              </a:pathLst>
            </a:custGeom>
            <a:solidFill>
              <a:schemeClr val="accent2"/>
            </a:solidFill>
            <a:ln w="127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25656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80FFC-C54D-442F-AB61-6887B4C7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05920-C6D7-4D61-AB99-D69AA5A4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13C9-41C0-4118-88C9-422A5DE2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B284C-D04C-476B-8F04-2A7AF1C9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F60C3-89CB-46E0-AF81-A3E502C6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B54B792C-CDB3-4613-BDDA-AC44C09F36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2616" y="260648"/>
            <a:ext cx="11088000" cy="288000"/>
          </a:xfrm>
        </p:spPr>
        <p:txBody>
          <a:bodyPr tIns="0" bIns="72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sng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 sz="1400" b="0" u="none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0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rgbClr val="FBB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D1271F-5276-4A85-9285-36954394676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1384" y="658800"/>
            <a:ext cx="4104000" cy="5760000"/>
          </a:xfrm>
        </p:spPr>
        <p:txBody>
          <a:bodyPr/>
          <a:lstStyle>
            <a:lvl1pPr marL="0" indent="0">
              <a:lnSpc>
                <a:spcPct val="88000"/>
              </a:lnSpc>
              <a:buNone/>
              <a:defRPr sz="48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0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6B8529-73FE-43C7-8F21-9054FE81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72" y="0"/>
            <a:ext cx="9826128" cy="6858000"/>
          </a:xfrm>
          <a:custGeom>
            <a:avLst/>
            <a:gdLst>
              <a:gd name="connsiteX0" fmla="*/ 0 w 9840416"/>
              <a:gd name="connsiteY0" fmla="*/ 0 h 6858000"/>
              <a:gd name="connsiteX1" fmla="*/ 9840416 w 9840416"/>
              <a:gd name="connsiteY1" fmla="*/ 0 h 6858000"/>
              <a:gd name="connsiteX2" fmla="*/ 9840416 w 9840416"/>
              <a:gd name="connsiteY2" fmla="*/ 6858000 h 6858000"/>
              <a:gd name="connsiteX3" fmla="*/ 0 w 9840416"/>
              <a:gd name="connsiteY3" fmla="*/ 6858000 h 6858000"/>
              <a:gd name="connsiteX4" fmla="*/ 0 w 9840416"/>
              <a:gd name="connsiteY4" fmla="*/ 0 h 6858000"/>
              <a:gd name="connsiteX0" fmla="*/ 2688431 w 9840416"/>
              <a:gd name="connsiteY0" fmla="*/ 0 h 6858000"/>
              <a:gd name="connsiteX1" fmla="*/ 9840416 w 9840416"/>
              <a:gd name="connsiteY1" fmla="*/ 0 h 6858000"/>
              <a:gd name="connsiteX2" fmla="*/ 9840416 w 9840416"/>
              <a:gd name="connsiteY2" fmla="*/ 6858000 h 6858000"/>
              <a:gd name="connsiteX3" fmla="*/ 0 w 9840416"/>
              <a:gd name="connsiteY3" fmla="*/ 6858000 h 6858000"/>
              <a:gd name="connsiteX4" fmla="*/ 2688431 w 9840416"/>
              <a:gd name="connsiteY4" fmla="*/ 0 h 6858000"/>
              <a:gd name="connsiteX0" fmla="*/ 2674143 w 9826128"/>
              <a:gd name="connsiteY0" fmla="*/ 0 h 6858000"/>
              <a:gd name="connsiteX1" fmla="*/ 9826128 w 9826128"/>
              <a:gd name="connsiteY1" fmla="*/ 0 h 6858000"/>
              <a:gd name="connsiteX2" fmla="*/ 9826128 w 9826128"/>
              <a:gd name="connsiteY2" fmla="*/ 6858000 h 6858000"/>
              <a:gd name="connsiteX3" fmla="*/ 0 w 9826128"/>
              <a:gd name="connsiteY3" fmla="*/ 6858000 h 6858000"/>
              <a:gd name="connsiteX4" fmla="*/ 2674143 w 9826128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6128" h="6858000">
                <a:moveTo>
                  <a:pt x="2674143" y="0"/>
                </a:moveTo>
                <a:lnTo>
                  <a:pt x="9826128" y="0"/>
                </a:lnTo>
                <a:lnTo>
                  <a:pt x="9826128" y="6858000"/>
                </a:lnTo>
                <a:lnTo>
                  <a:pt x="0" y="6858000"/>
                </a:lnTo>
                <a:lnTo>
                  <a:pt x="2674143" y="0"/>
                </a:lnTo>
                <a:close/>
              </a:path>
            </a:pathLst>
          </a:custGeom>
          <a:solidFill>
            <a:srgbClr val="EC6608"/>
          </a:solidFill>
        </p:spPr>
        <p:txBody>
          <a:bodyPr lIns="1620000" bIns="1152000" anchor="b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1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Layou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B8529-73FE-43C7-8F21-9054FE81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556792"/>
            <a:ext cx="5040000" cy="1728000"/>
          </a:xfrm>
          <a:noFill/>
        </p:spPr>
        <p:txBody>
          <a:bodyPr lIns="0" tIns="36000" bIns="0" anchor="t" anchorCtr="0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Grafik 22">
            <a:extLst>
              <a:ext uri="{FF2B5EF4-FFF2-40B4-BE49-F238E27FC236}">
                <a16:creationId xmlns:a16="http://schemas.microsoft.com/office/drawing/2014/main" id="{FCA6D92E-30E9-42EB-80A4-748C23776EF8}"/>
              </a:ext>
            </a:extLst>
          </p:cNvPr>
          <p:cNvSpPr/>
          <p:nvPr/>
        </p:nvSpPr>
        <p:spPr>
          <a:xfrm>
            <a:off x="5917438" y="0"/>
            <a:ext cx="6276847" cy="6858000"/>
          </a:xfrm>
          <a:custGeom>
            <a:avLst/>
            <a:gdLst>
              <a:gd name="connsiteX0" fmla="*/ 6276848 w 6276847"/>
              <a:gd name="connsiteY0" fmla="*/ 0 h 6858000"/>
              <a:gd name="connsiteX1" fmla="*/ 2496058 w 6276847"/>
              <a:gd name="connsiteY1" fmla="*/ 0 h 6858000"/>
              <a:gd name="connsiteX2" fmla="*/ 0 w 6276847"/>
              <a:gd name="connsiteY2" fmla="*/ 6858000 h 6858000"/>
              <a:gd name="connsiteX3" fmla="*/ 6276086 w 6276847"/>
              <a:gd name="connsiteY3" fmla="*/ 6858000 h 6858000"/>
              <a:gd name="connsiteX4" fmla="*/ 6276848 w 6276847"/>
              <a:gd name="connsiteY4" fmla="*/ 6855841 h 6858000"/>
              <a:gd name="connsiteX5" fmla="*/ 6276848 w 6276847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6847" h="6858000">
                <a:moveTo>
                  <a:pt x="6276848" y="0"/>
                </a:moveTo>
                <a:lnTo>
                  <a:pt x="2496058" y="0"/>
                </a:lnTo>
                <a:lnTo>
                  <a:pt x="0" y="6858000"/>
                </a:lnTo>
                <a:lnTo>
                  <a:pt x="6276086" y="6858000"/>
                </a:lnTo>
                <a:lnTo>
                  <a:pt x="6276848" y="6855841"/>
                </a:lnTo>
                <a:lnTo>
                  <a:pt x="6276848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0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CCBDE3-A89C-4F87-BA54-A803CF58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792"/>
            <a:ext cx="11088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ED3204-B3CD-4DC4-9A86-021666AC9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1384" y="1701296"/>
            <a:ext cx="11088000" cy="4464000"/>
          </a:xfrm>
          <a:prstGeom prst="rect">
            <a:avLst/>
          </a:prstGeom>
        </p:spPr>
        <p:txBody>
          <a:bodyPr vert="horz" lIns="0" tIns="1800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6</a:t>
            </a:r>
          </a:p>
          <a:p>
            <a:pPr lvl="6"/>
            <a:r>
              <a:rPr lang="de-DE" dirty="0"/>
              <a:t>7</a:t>
            </a:r>
          </a:p>
          <a:p>
            <a:pPr lvl="7"/>
            <a:r>
              <a:rPr lang="de-DE" dirty="0"/>
              <a:t>8</a:t>
            </a:r>
          </a:p>
          <a:p>
            <a:pPr lvl="8"/>
            <a:r>
              <a:rPr lang="de-DE" dirty="0"/>
              <a:t>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4BC9EF-308F-413B-81E6-364977B52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0416" y="6453352"/>
            <a:ext cx="1512000" cy="144000"/>
          </a:xfrm>
          <a:prstGeom prst="rect">
            <a:avLst/>
          </a:prstGeom>
        </p:spPr>
        <p:txBody>
          <a:bodyPr vert="horz" lIns="0" tIns="43200" rIns="0" bIns="0" rtlCol="0" anchor="t" anchorCtr="0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08A7-43CF-4F62-A1B6-FDAD847F1A5E}" type="datetime4">
              <a:rPr lang="de-DE" smtClean="0"/>
              <a:t>26. April 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E0AFB5-0220-4FCE-9BC1-51EDC3697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5920" y="6453336"/>
            <a:ext cx="4320000" cy="144000"/>
          </a:xfrm>
          <a:prstGeom prst="rect">
            <a:avLst/>
          </a:prstGeom>
        </p:spPr>
        <p:txBody>
          <a:bodyPr vert="horz" lIns="0" tIns="43200" rIns="1440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Titel der Präsentation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540230-7E52-434A-946B-79F9C8106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584" y="6453336"/>
            <a:ext cx="289248" cy="144000"/>
          </a:xfrm>
          <a:prstGeom prst="rect">
            <a:avLst/>
          </a:prstGeom>
        </p:spPr>
        <p:txBody>
          <a:bodyPr vert="horz" lIns="0" tIns="7200" rIns="0" bIns="0" rtlCol="0" anchor="t" anchorCtr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E1C8-C15B-4C47-AD9F-B8F50D12944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079685E-F268-43A6-900F-8FE9E297B579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75635" y="6277045"/>
            <a:ext cx="383407" cy="396000"/>
          </a:xfrm>
          <a:prstGeom prst="rect">
            <a:avLst/>
          </a:prstGeom>
        </p:spPr>
      </p:pic>
      <p:sp>
        <p:nvSpPr>
          <p:cNvPr id="7" name="Parallelogramm 6">
            <a:extLst>
              <a:ext uri="{FF2B5EF4-FFF2-40B4-BE49-F238E27FC236}">
                <a16:creationId xmlns:a16="http://schemas.microsoft.com/office/drawing/2014/main" id="{3925A3B8-758F-47EE-A4DA-C38EC940F536}"/>
              </a:ext>
            </a:extLst>
          </p:cNvPr>
          <p:cNvSpPr/>
          <p:nvPr userDrawn="1"/>
        </p:nvSpPr>
        <p:spPr>
          <a:xfrm>
            <a:off x="883443" y="6267450"/>
            <a:ext cx="171451" cy="404813"/>
          </a:xfrm>
          <a:prstGeom prst="parallelogram">
            <a:avLst>
              <a:gd name="adj" fmla="val 86333"/>
            </a:avLst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7C533C2-DCCE-2A4D-9BA4-56BDA1209C0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83" y="6277045"/>
            <a:ext cx="225286" cy="396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3135548-CD4F-3E41-BC41-FF8F8D2603B1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6277046"/>
            <a:ext cx="451971" cy="3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34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8" r:id="rId3"/>
    <p:sldLayoutId id="2147483671" r:id="rId4"/>
    <p:sldLayoutId id="2147483670" r:id="rId5"/>
    <p:sldLayoutId id="2147483672" r:id="rId6"/>
    <p:sldLayoutId id="2147483650" r:id="rId7"/>
    <p:sldLayoutId id="2147483651" r:id="rId8"/>
    <p:sldLayoutId id="2147483662" r:id="rId9"/>
    <p:sldLayoutId id="2147483667" r:id="rId10"/>
    <p:sldLayoutId id="2147483665" r:id="rId11"/>
    <p:sldLayoutId id="2147483652" r:id="rId12"/>
    <p:sldLayoutId id="2147483673" r:id="rId13"/>
    <p:sldLayoutId id="2147483680" r:id="rId14"/>
    <p:sldLayoutId id="2147483677" r:id="rId15"/>
    <p:sldLayoutId id="2147483674" r:id="rId16"/>
    <p:sldLayoutId id="2147483675" r:id="rId17"/>
    <p:sldLayoutId id="2147483676" r:id="rId18"/>
    <p:sldLayoutId id="2147483678" r:id="rId19"/>
    <p:sldLayoutId id="2147483679" r:id="rId20"/>
    <p:sldLayoutId id="2147483654" r:id="rId21"/>
    <p:sldLayoutId id="2147483655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7000"/>
        </a:lnSpc>
        <a:spcBef>
          <a:spcPts val="140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accent5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0" indent="-216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180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612000" indent="-180000" algn="l" defTabSz="914400" rtl="0" eaLnBrk="1" latinLnBrk="0" hangingPunct="1">
        <a:lnSpc>
          <a:spcPct val="117000"/>
        </a:lnSpc>
        <a:spcBef>
          <a:spcPts val="0"/>
        </a:spcBef>
        <a:spcAft>
          <a:spcPts val="0"/>
        </a:spcAft>
        <a:buClr>
          <a:schemeClr val="accent5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7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E3CBC-EE82-4D94-8FE0-CE96AB0AB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206" y="3429000"/>
            <a:ext cx="5832000" cy="1368000"/>
          </a:xfrm>
        </p:spPr>
        <p:txBody>
          <a:bodyPr>
            <a:normAutofit/>
          </a:bodyPr>
          <a:lstStyle/>
          <a:p>
            <a:r>
              <a:rPr lang="de-DE" dirty="0"/>
              <a:t>Wofür könnte Kooperieren gut sein?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4948CA2B-9F6A-4377-869B-4AFD9F4CDF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Prof. Dr. Thomas </a:t>
            </a:r>
            <a:r>
              <a:rPr lang="de-DE" dirty="0" err="1"/>
              <a:t>Coelen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8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10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1484520"/>
            <a:ext cx="7345362" cy="3240088"/>
          </a:xfrm>
        </p:spPr>
        <p:txBody>
          <a:bodyPr/>
          <a:lstStyle/>
          <a:p>
            <a:pPr algn="ctr"/>
            <a:endParaRPr lang="de-DE" sz="3600" dirty="0"/>
          </a:p>
          <a:p>
            <a:pPr algn="ctr"/>
            <a:r>
              <a:rPr lang="de-DE" sz="3600" dirty="0"/>
              <a:t>… zwischen verschiedenen Institutionen </a:t>
            </a:r>
          </a:p>
          <a:p>
            <a:pPr algn="ctr"/>
            <a:r>
              <a:rPr lang="de-DE" sz="3600" dirty="0"/>
              <a:t>bereichern die Mischungsverhältnisse</a:t>
            </a:r>
          </a:p>
          <a:p>
            <a:pPr algn="ctr"/>
            <a:r>
              <a:rPr lang="de-DE" sz="3600" dirty="0"/>
              <a:t>zwischen zweckgerichtetem und wertebezogenem Handeln.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Kooperationen …</a:t>
            </a:r>
          </a:p>
        </p:txBody>
      </p:sp>
    </p:spTree>
    <p:extLst>
      <p:ext uri="{BB962C8B-B14F-4D97-AF65-F5344CB8AC3E}">
        <p14:creationId xmlns:p14="http://schemas.microsoft.com/office/powerpoint/2010/main" val="84543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11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1484520"/>
            <a:ext cx="7345362" cy="3240088"/>
          </a:xfrm>
        </p:spPr>
        <p:txBody>
          <a:bodyPr/>
          <a:lstStyle/>
          <a:p>
            <a:pPr algn="ctr"/>
            <a:endParaRPr lang="de-DE" sz="3600" dirty="0"/>
          </a:p>
          <a:p>
            <a:pPr algn="ctr"/>
            <a:r>
              <a:rPr lang="de-DE" sz="3600" dirty="0"/>
              <a:t>Wenn Lehrkräfte und Fachkräfte zusammenarbeiten, </a:t>
            </a:r>
          </a:p>
          <a:p>
            <a:pPr algn="ctr"/>
            <a:r>
              <a:rPr lang="de-DE" sz="3600" dirty="0"/>
              <a:t>könnte sich das Mischungsverhältnis aus wertebezogenem und zweckgerichtetem Handeln diversifizieren.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Personale Zusammenarbeit</a:t>
            </a:r>
          </a:p>
        </p:txBody>
      </p:sp>
    </p:spTree>
    <p:extLst>
      <p:ext uri="{BB962C8B-B14F-4D97-AF65-F5344CB8AC3E}">
        <p14:creationId xmlns:p14="http://schemas.microsoft.com/office/powerpoint/2010/main" val="30849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12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1484520"/>
            <a:ext cx="7345362" cy="3240088"/>
          </a:xfrm>
        </p:spPr>
        <p:txBody>
          <a:bodyPr/>
          <a:lstStyle/>
          <a:p>
            <a:pPr algn="ctr"/>
            <a:r>
              <a:rPr lang="de-DE" sz="3600" dirty="0"/>
              <a:t>Wenn Schulen und Vereine/Verbände oder Kinder-/Jugendtreffs kooperieren, </a:t>
            </a:r>
          </a:p>
          <a:p>
            <a:pPr algn="ctr"/>
            <a:r>
              <a:rPr lang="de-DE" sz="3600" dirty="0"/>
              <a:t>könnte sich das Mischungsverhältnis aus lebensweltlichen und systemischen Anforderungen diversifizieren.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Organisationale Kooperation</a:t>
            </a:r>
          </a:p>
        </p:txBody>
      </p:sp>
    </p:spTree>
    <p:extLst>
      <p:ext uri="{BB962C8B-B14F-4D97-AF65-F5344CB8AC3E}">
        <p14:creationId xmlns:p14="http://schemas.microsoft.com/office/powerpoint/2010/main" val="52407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E3CBC-EE82-4D94-8FE0-CE96AB0AB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206" y="3429000"/>
            <a:ext cx="5832000" cy="1368000"/>
          </a:xfrm>
        </p:spPr>
        <p:txBody>
          <a:bodyPr>
            <a:normAutofit/>
          </a:bodyPr>
          <a:lstStyle/>
          <a:p>
            <a:r>
              <a:rPr lang="de-DE" dirty="0"/>
              <a:t>… dafür könnte evtl. Kooperieren gut sein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4948CA2B-9F6A-4377-869B-4AFD9F4CDF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Prof. Dr. Thomas </a:t>
            </a:r>
            <a:r>
              <a:rPr lang="de-DE" dirty="0" err="1"/>
              <a:t>Coelen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18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2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2348884"/>
            <a:ext cx="7345362" cy="3240088"/>
          </a:xfrm>
        </p:spPr>
        <p:txBody>
          <a:bodyPr/>
          <a:lstStyle/>
          <a:p>
            <a:pPr algn="ctr"/>
            <a:r>
              <a:rPr lang="de-DE" sz="3600" dirty="0" err="1"/>
              <a:t>theoria</a:t>
            </a:r>
            <a:endParaRPr lang="de-DE" sz="3600" dirty="0"/>
          </a:p>
          <a:p>
            <a:pPr algn="ctr"/>
            <a:endParaRPr lang="de-DE" sz="3600" dirty="0"/>
          </a:p>
          <a:p>
            <a:pPr algn="ctr"/>
            <a:r>
              <a:rPr lang="de-DE" sz="3600" dirty="0"/>
              <a:t>Betrachtungsweise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Achtung! Theorie…</a:t>
            </a:r>
          </a:p>
        </p:txBody>
      </p:sp>
      <p:pic>
        <p:nvPicPr>
          <p:cNvPr id="22" name="Grafik 21" descr="3D-Brille Silhouette">
            <a:extLst>
              <a:ext uri="{FF2B5EF4-FFF2-40B4-BE49-F238E27FC236}">
                <a16:creationId xmlns:a16="http://schemas.microsoft.com/office/drawing/2014/main" id="{87158A53-BE13-F21E-BC69-A7ECA5FB5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50084" y="3861300"/>
            <a:ext cx="2592020" cy="259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3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2348884"/>
            <a:ext cx="7345362" cy="3240088"/>
          </a:xfrm>
        </p:spPr>
        <p:txBody>
          <a:bodyPr/>
          <a:lstStyle/>
          <a:p>
            <a:pPr algn="ctr"/>
            <a:r>
              <a:rPr lang="de-DE" sz="3600" dirty="0"/>
              <a:t>gemeinsame</a:t>
            </a:r>
          </a:p>
          <a:p>
            <a:pPr algn="ctr"/>
            <a:r>
              <a:rPr lang="de-DE" sz="3600" dirty="0"/>
              <a:t>Ziele</a:t>
            </a:r>
          </a:p>
          <a:p>
            <a:pPr algn="ctr"/>
            <a:r>
              <a:rPr lang="de-DE" sz="3600" dirty="0"/>
              <a:t>arbeitsteilig</a:t>
            </a:r>
          </a:p>
          <a:p>
            <a:pPr algn="ctr"/>
            <a:r>
              <a:rPr lang="de-DE" sz="3600" dirty="0"/>
              <a:t>verfolgen</a:t>
            </a:r>
          </a:p>
          <a:p>
            <a:pPr algn="ctr"/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Definition: Kooperation</a:t>
            </a:r>
          </a:p>
        </p:txBody>
      </p:sp>
    </p:spTree>
    <p:extLst>
      <p:ext uri="{BB962C8B-B14F-4D97-AF65-F5344CB8AC3E}">
        <p14:creationId xmlns:p14="http://schemas.microsoft.com/office/powerpoint/2010/main" val="35938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4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2348884"/>
            <a:ext cx="7345362" cy="3240088"/>
          </a:xfrm>
        </p:spPr>
        <p:txBody>
          <a:bodyPr/>
          <a:lstStyle/>
          <a:p>
            <a:pPr algn="ctr"/>
            <a:endParaRPr lang="de-DE" sz="3600" dirty="0"/>
          </a:p>
          <a:p>
            <a:pPr algn="ctr"/>
            <a:r>
              <a:rPr lang="de-DE" sz="3600" dirty="0"/>
              <a:t>System und Lebenswelt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Institutionen</a:t>
            </a:r>
          </a:p>
        </p:txBody>
      </p:sp>
    </p:spTree>
    <p:extLst>
      <p:ext uri="{BB962C8B-B14F-4D97-AF65-F5344CB8AC3E}">
        <p14:creationId xmlns:p14="http://schemas.microsoft.com/office/powerpoint/2010/main" val="368390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766EDB-AA44-B297-7F9A-BBD034BE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7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4F9076-0E2C-4C6D-AF26-FF2A3EBF853E}" type="datetime4">
              <a:rPr lang="de-DE" smtClean="0"/>
              <a:pPr>
                <a:spcAft>
                  <a:spcPts val="600"/>
                </a:spcAft>
              </a:pPr>
              <a:t>26. April 2023</a:t>
            </a:fld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F410CD-8235-9454-812C-4284020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55E1C8-C15B-4C47-AD9F-B8F50D129449}" type="slidenum">
              <a:rPr lang="de-DE" smtClean="0"/>
              <a:pPr>
                <a:spcAft>
                  <a:spcPts val="600"/>
                </a:spcAft>
              </a:pPr>
              <a:t>5</a:t>
            </a:fld>
            <a:endParaRPr lang="de-DE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B69B3BE-A6AD-0FBC-89D7-1972DD4D3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93959"/>
              </p:ext>
            </p:extLst>
          </p:nvPr>
        </p:nvGraphicFramePr>
        <p:xfrm>
          <a:off x="643464" y="1637878"/>
          <a:ext cx="10905069" cy="4330227"/>
        </p:xfrm>
        <a:graphic>
          <a:graphicData uri="http://schemas.openxmlformats.org/drawingml/2006/table">
            <a:tbl>
              <a:tblPr firstRow="1" firstCol="1" bandRow="1"/>
              <a:tblGrid>
                <a:gridCol w="1360918">
                  <a:extLst>
                    <a:ext uri="{9D8B030D-6E8A-4147-A177-3AD203B41FA5}">
                      <a16:colId xmlns:a16="http://schemas.microsoft.com/office/drawing/2014/main" val="3405850373"/>
                    </a:ext>
                  </a:extLst>
                </a:gridCol>
                <a:gridCol w="1368302">
                  <a:extLst>
                    <a:ext uri="{9D8B030D-6E8A-4147-A177-3AD203B41FA5}">
                      <a16:colId xmlns:a16="http://schemas.microsoft.com/office/drawing/2014/main" val="2894268022"/>
                    </a:ext>
                  </a:extLst>
                </a:gridCol>
                <a:gridCol w="2088268">
                  <a:extLst>
                    <a:ext uri="{9D8B030D-6E8A-4147-A177-3AD203B41FA5}">
                      <a16:colId xmlns:a16="http://schemas.microsoft.com/office/drawing/2014/main" val="2556410520"/>
                    </a:ext>
                  </a:extLst>
                </a:gridCol>
                <a:gridCol w="2420559">
                  <a:extLst>
                    <a:ext uri="{9D8B030D-6E8A-4147-A177-3AD203B41FA5}">
                      <a16:colId xmlns:a16="http://schemas.microsoft.com/office/drawing/2014/main" val="397769080"/>
                    </a:ext>
                  </a:extLst>
                </a:gridCol>
                <a:gridCol w="1501221">
                  <a:extLst>
                    <a:ext uri="{9D8B030D-6E8A-4147-A177-3AD203B41FA5}">
                      <a16:colId xmlns:a16="http://schemas.microsoft.com/office/drawing/2014/main" val="3677246915"/>
                    </a:ext>
                  </a:extLst>
                </a:gridCol>
                <a:gridCol w="2165801">
                  <a:extLst>
                    <a:ext uri="{9D8B030D-6E8A-4147-A177-3AD203B41FA5}">
                      <a16:colId xmlns:a16="http://schemas.microsoft.com/office/drawing/2014/main" val="1053357684"/>
                    </a:ext>
                  </a:extLst>
                </a:gridCol>
              </a:tblGrid>
              <a:tr h="7149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Lebenswelt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292195"/>
                  </a:ext>
                </a:extLst>
              </a:tr>
              <a:tr h="5244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Verwaltung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Persönlichkeit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Gesellschaft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7918"/>
                  </a:ext>
                </a:extLst>
              </a:tr>
              <a:tr h="5244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76020"/>
                  </a:ext>
                </a:extLst>
              </a:tr>
              <a:tr h="238378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84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12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766EDB-AA44-B297-7F9A-BBD034BE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7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4F9076-0E2C-4C6D-AF26-FF2A3EBF853E}" type="datetime4">
              <a:rPr lang="de-DE" smtClean="0"/>
              <a:pPr>
                <a:spcAft>
                  <a:spcPts val="600"/>
                </a:spcAft>
              </a:pPr>
              <a:t>26. April 2023</a:t>
            </a:fld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F410CD-8235-9454-812C-4284020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55E1C8-C15B-4C47-AD9F-B8F50D129449}" type="slidenum">
              <a:rPr lang="de-DE" smtClean="0"/>
              <a:pPr>
                <a:spcAft>
                  <a:spcPts val="600"/>
                </a:spcAft>
              </a:pPr>
              <a:t>6</a:t>
            </a:fld>
            <a:endParaRPr lang="de-DE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B69B3BE-A6AD-0FBC-89D7-1972DD4D3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31731"/>
              </p:ext>
            </p:extLst>
          </p:nvPr>
        </p:nvGraphicFramePr>
        <p:xfrm>
          <a:off x="643464" y="1637878"/>
          <a:ext cx="10905069" cy="4330227"/>
        </p:xfrm>
        <a:graphic>
          <a:graphicData uri="http://schemas.openxmlformats.org/drawingml/2006/table">
            <a:tbl>
              <a:tblPr firstRow="1" firstCol="1" bandRow="1"/>
              <a:tblGrid>
                <a:gridCol w="1360918">
                  <a:extLst>
                    <a:ext uri="{9D8B030D-6E8A-4147-A177-3AD203B41FA5}">
                      <a16:colId xmlns:a16="http://schemas.microsoft.com/office/drawing/2014/main" val="3405850373"/>
                    </a:ext>
                  </a:extLst>
                </a:gridCol>
                <a:gridCol w="1368302">
                  <a:extLst>
                    <a:ext uri="{9D8B030D-6E8A-4147-A177-3AD203B41FA5}">
                      <a16:colId xmlns:a16="http://schemas.microsoft.com/office/drawing/2014/main" val="2894268022"/>
                    </a:ext>
                  </a:extLst>
                </a:gridCol>
                <a:gridCol w="2088268">
                  <a:extLst>
                    <a:ext uri="{9D8B030D-6E8A-4147-A177-3AD203B41FA5}">
                      <a16:colId xmlns:a16="http://schemas.microsoft.com/office/drawing/2014/main" val="2556410520"/>
                    </a:ext>
                  </a:extLst>
                </a:gridCol>
                <a:gridCol w="2420559">
                  <a:extLst>
                    <a:ext uri="{9D8B030D-6E8A-4147-A177-3AD203B41FA5}">
                      <a16:colId xmlns:a16="http://schemas.microsoft.com/office/drawing/2014/main" val="397769080"/>
                    </a:ext>
                  </a:extLst>
                </a:gridCol>
                <a:gridCol w="1501221">
                  <a:extLst>
                    <a:ext uri="{9D8B030D-6E8A-4147-A177-3AD203B41FA5}">
                      <a16:colId xmlns:a16="http://schemas.microsoft.com/office/drawing/2014/main" val="3677246915"/>
                    </a:ext>
                  </a:extLst>
                </a:gridCol>
                <a:gridCol w="2165801">
                  <a:extLst>
                    <a:ext uri="{9D8B030D-6E8A-4147-A177-3AD203B41FA5}">
                      <a16:colId xmlns:a16="http://schemas.microsoft.com/office/drawing/2014/main" val="1053357684"/>
                    </a:ext>
                  </a:extLst>
                </a:gridCol>
              </a:tblGrid>
              <a:tr h="7149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Lebenswelt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292195"/>
                  </a:ext>
                </a:extLst>
              </a:tr>
              <a:tr h="5244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Verwaltung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Persönlichkeit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Gesellschaft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7918"/>
                  </a:ext>
                </a:extLst>
              </a:tr>
              <a:tr h="5244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76020"/>
                  </a:ext>
                </a:extLst>
              </a:tr>
              <a:tr h="238378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Familie</a:t>
                      </a:r>
                      <a:endParaRPr lang="de-DE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Jugendhilfe</a:t>
                      </a:r>
                      <a:b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(Kita, Jugendarbeit, Schulsozialarbeit, Berufshilfe, </a:t>
                      </a:r>
                      <a:r>
                        <a:rPr lang="de-DE" sz="2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HzE</a:t>
                      </a: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Schule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84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2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766EDB-AA44-B297-7F9A-BBD034BE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7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4F9076-0E2C-4C6D-AF26-FF2A3EBF853E}" type="datetime4">
              <a:rPr lang="de-DE" smtClean="0"/>
              <a:pPr>
                <a:spcAft>
                  <a:spcPts val="600"/>
                </a:spcAft>
              </a:pPr>
              <a:t>26. April 2023</a:t>
            </a:fld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F410CD-8235-9454-812C-4284020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55E1C8-C15B-4C47-AD9F-B8F50D129449}" type="slidenum">
              <a:rPr lang="de-DE" smtClean="0"/>
              <a:pPr>
                <a:spcAft>
                  <a:spcPts val="600"/>
                </a:spcAft>
              </a:pPr>
              <a:t>7</a:t>
            </a:fld>
            <a:endParaRPr lang="de-DE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B69B3BE-A6AD-0FBC-89D7-1972DD4D337A}"/>
              </a:ext>
            </a:extLst>
          </p:cNvPr>
          <p:cNvGraphicFramePr>
            <a:graphicFrameLocks noGrp="1"/>
          </p:cNvGraphicFramePr>
          <p:nvPr/>
        </p:nvGraphicFramePr>
        <p:xfrm>
          <a:off x="643464" y="1637878"/>
          <a:ext cx="10905069" cy="4147594"/>
        </p:xfrm>
        <a:graphic>
          <a:graphicData uri="http://schemas.openxmlformats.org/drawingml/2006/table">
            <a:tbl>
              <a:tblPr firstRow="1" firstCol="1" bandRow="1"/>
              <a:tblGrid>
                <a:gridCol w="1360918">
                  <a:extLst>
                    <a:ext uri="{9D8B030D-6E8A-4147-A177-3AD203B41FA5}">
                      <a16:colId xmlns:a16="http://schemas.microsoft.com/office/drawing/2014/main" val="3405850373"/>
                    </a:ext>
                  </a:extLst>
                </a:gridCol>
                <a:gridCol w="1368302">
                  <a:extLst>
                    <a:ext uri="{9D8B030D-6E8A-4147-A177-3AD203B41FA5}">
                      <a16:colId xmlns:a16="http://schemas.microsoft.com/office/drawing/2014/main" val="2894268022"/>
                    </a:ext>
                  </a:extLst>
                </a:gridCol>
                <a:gridCol w="2088268">
                  <a:extLst>
                    <a:ext uri="{9D8B030D-6E8A-4147-A177-3AD203B41FA5}">
                      <a16:colId xmlns:a16="http://schemas.microsoft.com/office/drawing/2014/main" val="2556410520"/>
                    </a:ext>
                  </a:extLst>
                </a:gridCol>
                <a:gridCol w="2420559">
                  <a:extLst>
                    <a:ext uri="{9D8B030D-6E8A-4147-A177-3AD203B41FA5}">
                      <a16:colId xmlns:a16="http://schemas.microsoft.com/office/drawing/2014/main" val="397769080"/>
                    </a:ext>
                  </a:extLst>
                </a:gridCol>
                <a:gridCol w="1501221">
                  <a:extLst>
                    <a:ext uri="{9D8B030D-6E8A-4147-A177-3AD203B41FA5}">
                      <a16:colId xmlns:a16="http://schemas.microsoft.com/office/drawing/2014/main" val="3677246915"/>
                    </a:ext>
                  </a:extLst>
                </a:gridCol>
                <a:gridCol w="2165801">
                  <a:extLst>
                    <a:ext uri="{9D8B030D-6E8A-4147-A177-3AD203B41FA5}">
                      <a16:colId xmlns:a16="http://schemas.microsoft.com/office/drawing/2014/main" val="1053357684"/>
                    </a:ext>
                  </a:extLst>
                </a:gridCol>
              </a:tblGrid>
              <a:tr h="7149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Lebenswelt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292195"/>
                  </a:ext>
                </a:extLst>
              </a:tr>
              <a:tr h="5244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Verwaltung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Persönlichkeit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Gesellschaft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7918"/>
                  </a:ext>
                </a:extLst>
              </a:tr>
              <a:tr h="52443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Mittel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Geld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Macht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Kompetenzen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Wissen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Normen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76020"/>
                  </a:ext>
                </a:extLst>
              </a:tr>
              <a:tr h="238378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9500" marR="159500" marT="221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Familie</a:t>
                      </a:r>
                      <a:endParaRPr lang="de-DE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Jugendhilfe</a:t>
                      </a:r>
                      <a:b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(Kita, Jugendarbeit, Schulsozialarbeit, Berufshilfe, </a:t>
                      </a:r>
                      <a:r>
                        <a:rPr lang="de-DE" sz="2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HzE</a:t>
                      </a: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Schule</a:t>
                      </a:r>
                      <a:endParaRPr lang="de-DE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667" marR="212667" marT="106333" marB="1063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884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47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8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2348884"/>
            <a:ext cx="7345362" cy="3240088"/>
          </a:xfrm>
        </p:spPr>
        <p:txBody>
          <a:bodyPr/>
          <a:lstStyle/>
          <a:p>
            <a:pPr algn="ctr"/>
            <a:r>
              <a:rPr lang="de-DE" sz="3600" dirty="0"/>
              <a:t>Mischung aus </a:t>
            </a:r>
          </a:p>
          <a:p>
            <a:pPr algn="ctr"/>
            <a:r>
              <a:rPr lang="de-DE" sz="3600" dirty="0"/>
              <a:t>zweckgerichtetem und wertebezogenem Handeln</a:t>
            </a:r>
          </a:p>
          <a:p>
            <a:pPr algn="ctr"/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Handlungen</a:t>
            </a:r>
          </a:p>
        </p:txBody>
      </p:sp>
    </p:spTree>
    <p:extLst>
      <p:ext uri="{BB962C8B-B14F-4D97-AF65-F5344CB8AC3E}">
        <p14:creationId xmlns:p14="http://schemas.microsoft.com/office/powerpoint/2010/main" val="205493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DDB4-0D7A-11CA-83BF-8D9F79E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F83-D1A7-474A-9018-D90436E0FA92}" type="datetime4">
              <a:rPr lang="de-DE" smtClean="0"/>
              <a:t>26. April 2023</a:t>
            </a:fld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60C3F-B97E-4AFD-84AD-D836C279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E1C8-C15B-4C47-AD9F-B8F50D129449}" type="slidenum">
              <a:rPr lang="de-DE" smtClean="0"/>
              <a:t>9</a:t>
            </a:fld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25A8-1815-B1A7-A952-5F6D2EBA3B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384" y="2348884"/>
            <a:ext cx="7345362" cy="3240088"/>
          </a:xfrm>
        </p:spPr>
        <p:txBody>
          <a:bodyPr/>
          <a:lstStyle/>
          <a:p>
            <a:pPr algn="ctr"/>
            <a:r>
              <a:rPr lang="de-DE" sz="3600" dirty="0"/>
              <a:t>zweckgerichtetes Handeln breitetet sich in der Lebenswelt aus („Kolonialisierung“)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383AE-B383-8F0E-A265-0FFFCD2EE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1384" y="620920"/>
            <a:ext cx="9432925" cy="863600"/>
          </a:xfrm>
        </p:spPr>
        <p:txBody>
          <a:bodyPr/>
          <a:lstStyle/>
          <a:p>
            <a:r>
              <a:rPr lang="de-DE" sz="3600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336105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Fakultät_II">
      <a:dk1>
        <a:srgbClr val="00385F"/>
      </a:dk1>
      <a:lt1>
        <a:srgbClr val="FFFFFF"/>
      </a:lt1>
      <a:dk2>
        <a:srgbClr val="FFFFFF"/>
      </a:dk2>
      <a:lt2>
        <a:srgbClr val="E7E6E6"/>
      </a:lt2>
      <a:accent1>
        <a:srgbClr val="00385F"/>
      </a:accent1>
      <a:accent2>
        <a:srgbClr val="EC6608"/>
      </a:accent2>
      <a:accent3>
        <a:srgbClr val="FBBA00"/>
      </a:accent3>
      <a:accent4>
        <a:srgbClr val="657280"/>
      </a:accent4>
      <a:accent5>
        <a:srgbClr val="EC6600"/>
      </a:accent5>
      <a:accent6>
        <a:srgbClr val="657280"/>
      </a:accent6>
      <a:hlink>
        <a:srgbClr val="000000"/>
      </a:hlink>
      <a:folHlink>
        <a:srgbClr val="000000"/>
      </a:folHlink>
    </a:clrScheme>
    <a:fontScheme name="UNIS - Fonts -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s_16x9_002-000-002.potx" id="{DBB2CE38-7E84-4B6D-8FDA-A0BF717DDC6A}" vid="{C99ECCFC-BE6B-47A7-AA96-A95A4C7C866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292</Words>
  <Application>Microsoft Office PowerPoint</Application>
  <PresentationFormat>Breitbild</PresentationFormat>
  <Paragraphs>119</Paragraphs>
  <Slides>13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</vt:lpstr>
      <vt:lpstr>Wofür könnte Kooperieren gut sein?</vt:lpstr>
      <vt:lpstr>Achtung! Theorie…</vt:lpstr>
      <vt:lpstr>Definition: Kooperation</vt:lpstr>
      <vt:lpstr>Institutionen</vt:lpstr>
      <vt:lpstr>PowerPoint-Präsentation</vt:lpstr>
      <vt:lpstr>PowerPoint-Präsentation</vt:lpstr>
      <vt:lpstr>PowerPoint-Präsentation</vt:lpstr>
      <vt:lpstr>Handlungen</vt:lpstr>
      <vt:lpstr>Problem</vt:lpstr>
      <vt:lpstr>Kooperationen …</vt:lpstr>
      <vt:lpstr>Personale Zusammenarbeit</vt:lpstr>
      <vt:lpstr>Organisationale Kooperation</vt:lpstr>
      <vt:lpstr>… dafür könnte evtl. Kooperieren gut sein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 Überschrift lorem</dc:title>
  <dc:creator>Sarah Kühn</dc:creator>
  <dc:description>PowerPoint Vorlage Offive 2019 | Format: 16:9 - quer</dc:description>
  <cp:lastModifiedBy>Coelen, Thomas, Prof. Dr.</cp:lastModifiedBy>
  <cp:revision>49</cp:revision>
  <dcterms:created xsi:type="dcterms:W3CDTF">2020-11-05T12:05:15Z</dcterms:created>
  <dcterms:modified xsi:type="dcterms:W3CDTF">2023-04-26T11:54:02Z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1.1.0</vt:lpwstr>
  </property>
  <property fmtid="{D5CDD505-2E9C-101B-9397-08002B2CF9AE}" pid="3" name="Build">
    <vt:lpwstr>002-000-002</vt:lpwstr>
  </property>
  <property fmtid="{D5CDD505-2E9C-101B-9397-08002B2CF9AE}" pid="4" name="Erstellt von">
    <vt:lpwstr>morfeld-softwareentwicklung</vt:lpwstr>
  </property>
  <property fmtid="{D5CDD505-2E9C-101B-9397-08002B2CF9AE}" pid="5" name="Autor">
    <vt:lpwstr>clemens morfeld</vt:lpwstr>
  </property>
  <property fmtid="{D5CDD505-2E9C-101B-9397-08002B2CF9AE}" pid="6" name="Erstellt am">
    <vt:lpwstr>29.10.2020</vt:lpwstr>
  </property>
  <property fmtid="{D5CDD505-2E9C-101B-9397-08002B2CF9AE}" pid="7" name="Stand">
    <vt:lpwstr>29.10.2020</vt:lpwstr>
  </property>
</Properties>
</file>